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1.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8" r:id="rId2"/>
    <p:sldId id="259" r:id="rId3"/>
    <p:sldId id="260" r:id="rId4"/>
    <p:sldId id="291" r:id="rId5"/>
    <p:sldId id="293" r:id="rId6"/>
    <p:sldId id="261" r:id="rId7"/>
    <p:sldId id="262" r:id="rId8"/>
    <p:sldId id="263" r:id="rId9"/>
    <p:sldId id="264" r:id="rId10"/>
    <p:sldId id="292" r:id="rId11"/>
    <p:sldId id="266" r:id="rId12"/>
    <p:sldId id="267" r:id="rId13"/>
    <p:sldId id="268" r:id="rId14"/>
    <p:sldId id="269" r:id="rId15"/>
    <p:sldId id="270" r:id="rId16"/>
    <p:sldId id="265" r:id="rId17"/>
    <p:sldId id="271" r:id="rId18"/>
    <p:sldId id="273" r:id="rId19"/>
    <p:sldId id="272"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453" autoAdjust="0"/>
  </p:normalViewPr>
  <p:slideViewPr>
    <p:cSldViewPr>
      <p:cViewPr varScale="1">
        <p:scale>
          <a:sx n="66" d="100"/>
          <a:sy n="66" d="100"/>
        </p:scale>
        <p:origin x="-217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F6EF3717-E927-47D6-A388-C3183AF2DA7C}" type="datetimeFigureOut">
              <a:rPr lang="en-US" smtClean="0"/>
              <a:t>9/20/16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4980B269-D63E-4A00-95CD-CE00610F3490}" type="slidenum">
              <a:rPr lang="en-US" smtClean="0"/>
              <a:t>‹#›</a:t>
            </a:fld>
            <a:endParaRPr lang="en-US"/>
          </a:p>
        </p:txBody>
      </p:sp>
    </p:spTree>
    <p:extLst>
      <p:ext uri="{BB962C8B-B14F-4D97-AF65-F5344CB8AC3E}">
        <p14:creationId xmlns:p14="http://schemas.microsoft.com/office/powerpoint/2010/main" val="4118602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A33B2A1-D337-4528-B674-F13B071461E3}" type="datetimeFigureOut">
              <a:rPr lang="en-US" smtClean="0"/>
              <a:t>9/20/16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2F959FB-4DC4-41E1-897B-48507A490F1B}" type="slidenum">
              <a:rPr lang="en-US" smtClean="0"/>
              <a:t>‹#›</a:t>
            </a:fld>
            <a:endParaRPr lang="en-US"/>
          </a:p>
        </p:txBody>
      </p:sp>
    </p:spTree>
    <p:extLst>
      <p:ext uri="{BB962C8B-B14F-4D97-AF65-F5344CB8AC3E}">
        <p14:creationId xmlns:p14="http://schemas.microsoft.com/office/powerpoint/2010/main" val="2358243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83" indent="-285725">
              <a:defRPr>
                <a:solidFill>
                  <a:schemeClr val="tx1"/>
                </a:solidFill>
                <a:latin typeface="Arial" charset="0"/>
              </a:defRPr>
            </a:lvl2pPr>
            <a:lvl3pPr marL="1142898" indent="-228580">
              <a:defRPr>
                <a:solidFill>
                  <a:schemeClr val="tx1"/>
                </a:solidFill>
                <a:latin typeface="Arial" charset="0"/>
              </a:defRPr>
            </a:lvl3pPr>
            <a:lvl4pPr marL="1600057" indent="-228580">
              <a:defRPr>
                <a:solidFill>
                  <a:schemeClr val="tx1"/>
                </a:solidFill>
                <a:latin typeface="Arial" charset="0"/>
              </a:defRPr>
            </a:lvl4pPr>
            <a:lvl5pPr marL="2057217" indent="-228580">
              <a:defRPr>
                <a:solidFill>
                  <a:schemeClr val="tx1"/>
                </a:solidFill>
                <a:latin typeface="Arial" charset="0"/>
              </a:defRPr>
            </a:lvl5pPr>
            <a:lvl6pPr marL="2514376" indent="-228580" eaLnBrk="0" fontAlgn="base" hangingPunct="0">
              <a:spcBef>
                <a:spcPct val="0"/>
              </a:spcBef>
              <a:spcAft>
                <a:spcPct val="0"/>
              </a:spcAft>
              <a:defRPr>
                <a:solidFill>
                  <a:schemeClr val="tx1"/>
                </a:solidFill>
                <a:latin typeface="Arial" charset="0"/>
              </a:defRPr>
            </a:lvl6pPr>
            <a:lvl7pPr marL="2971536" indent="-228580" eaLnBrk="0" fontAlgn="base" hangingPunct="0">
              <a:spcBef>
                <a:spcPct val="0"/>
              </a:spcBef>
              <a:spcAft>
                <a:spcPct val="0"/>
              </a:spcAft>
              <a:defRPr>
                <a:solidFill>
                  <a:schemeClr val="tx1"/>
                </a:solidFill>
                <a:latin typeface="Arial" charset="0"/>
              </a:defRPr>
            </a:lvl7pPr>
            <a:lvl8pPr marL="3428694" indent="-228580" eaLnBrk="0" fontAlgn="base" hangingPunct="0">
              <a:spcBef>
                <a:spcPct val="0"/>
              </a:spcBef>
              <a:spcAft>
                <a:spcPct val="0"/>
              </a:spcAft>
              <a:defRPr>
                <a:solidFill>
                  <a:schemeClr val="tx1"/>
                </a:solidFill>
                <a:latin typeface="Arial" charset="0"/>
              </a:defRPr>
            </a:lvl8pPr>
            <a:lvl9pPr marL="3885854" indent="-228580" eaLnBrk="0" fontAlgn="base" hangingPunct="0">
              <a:spcBef>
                <a:spcPct val="0"/>
              </a:spcBef>
              <a:spcAft>
                <a:spcPct val="0"/>
              </a:spcAft>
              <a:defRPr>
                <a:solidFill>
                  <a:schemeClr val="tx1"/>
                </a:solidFill>
                <a:latin typeface="Arial" charset="0"/>
              </a:defRPr>
            </a:lvl9pPr>
          </a:lstStyle>
          <a:p>
            <a:fld id="{AF66952E-991F-43E1-8F2D-E32A3AB89F91}" type="slidenum">
              <a:rPr lang="en-US" altLang="en-US">
                <a:solidFill>
                  <a:prstClr val="black"/>
                </a:solidFill>
              </a:rPr>
              <a:pPr/>
              <a:t>1</a:t>
            </a:fld>
            <a:endParaRPr lang="en-US"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information is included in your</a:t>
            </a:r>
            <a:r>
              <a:rPr lang="en-US" baseline="0" dirty="0" smtClean="0"/>
              <a:t> handbook but just to give you a sense of how ESSA funding is expected to impact school funding the states-</a:t>
            </a:r>
          </a:p>
          <a:p>
            <a:pPr marL="181240" indent="-181240">
              <a:buFont typeface="Arial" panose="020B0604020202020204" pitchFamily="34" charset="0"/>
              <a:buChar char="•"/>
            </a:pPr>
            <a:r>
              <a:rPr lang="en-US" dirty="0" smtClean="0"/>
              <a:t>40%increase in Title IV 21st Century Schools</a:t>
            </a:r>
          </a:p>
          <a:p>
            <a:pPr marL="181240" indent="-181240">
              <a:buFont typeface="Arial" panose="020B0604020202020204" pitchFamily="34" charset="0"/>
              <a:buChar char="•"/>
            </a:pPr>
            <a:r>
              <a:rPr lang="en-US" dirty="0" smtClean="0"/>
              <a:t>9 % increase in Title III English Learners</a:t>
            </a:r>
          </a:p>
          <a:p>
            <a:pPr marL="181240" indent="-181240">
              <a:buFont typeface="Arial" panose="020B0604020202020204" pitchFamily="34" charset="0"/>
              <a:buChar char="•"/>
            </a:pPr>
            <a:r>
              <a:rPr lang="en-US" dirty="0" smtClean="0"/>
              <a:t>5 % decrease in Title II Effective Instruction</a:t>
            </a:r>
          </a:p>
          <a:p>
            <a:pPr marL="181240" indent="-181240">
              <a:buFont typeface="Arial" panose="020B0604020202020204" pitchFamily="34" charset="0"/>
              <a:buChar char="•"/>
            </a:pPr>
            <a:r>
              <a:rPr lang="en-US" dirty="0" smtClean="0"/>
              <a:t>Consolidation of certain Title I </a:t>
            </a:r>
            <a:r>
              <a:rPr lang="en-US" dirty="0" err="1" smtClean="0"/>
              <a:t>subgrants</a:t>
            </a:r>
            <a:endParaRPr lang="en-US" dirty="0" smtClean="0"/>
          </a:p>
          <a:p>
            <a:pPr marL="181240" indent="-181240">
              <a:buFont typeface="Arial" panose="020B0604020202020204" pitchFamily="34" charset="0"/>
              <a:buChar char="•"/>
            </a:pPr>
            <a:r>
              <a:rPr lang="en-US" dirty="0" smtClean="0"/>
              <a:t>Flat funding across all ESSA programs combined</a:t>
            </a:r>
          </a:p>
          <a:p>
            <a:r>
              <a:rPr lang="en-US" dirty="0" smtClean="0"/>
              <a:t>The page after this listing gives specific</a:t>
            </a:r>
            <a:r>
              <a:rPr lang="en-US" baseline="0" dirty="0" smtClean="0"/>
              <a:t> dollar amounts to these areas</a:t>
            </a:r>
            <a:endParaRPr lang="en-US" dirty="0" smtClean="0"/>
          </a:p>
          <a:p>
            <a:endParaRPr lang="en-US" dirty="0"/>
          </a:p>
        </p:txBody>
      </p:sp>
      <p:sp>
        <p:nvSpPr>
          <p:cNvPr id="4" name="Slide Number Placeholder 3"/>
          <p:cNvSpPr>
            <a:spLocks noGrp="1"/>
          </p:cNvSpPr>
          <p:nvPr>
            <p:ph type="sldNum" sz="quarter" idx="10"/>
          </p:nvPr>
        </p:nvSpPr>
        <p:spPr/>
        <p:txBody>
          <a:bodyPr/>
          <a:lstStyle/>
          <a:p>
            <a:fld id="{32F959FB-4DC4-41E1-897B-48507A490F1B}" type="slidenum">
              <a:rPr lang="en-US" smtClean="0"/>
              <a:t>10</a:t>
            </a:fld>
            <a:endParaRPr lang="en-US"/>
          </a:p>
        </p:txBody>
      </p:sp>
    </p:spTree>
    <p:extLst>
      <p:ext uri="{BB962C8B-B14F-4D97-AF65-F5344CB8AC3E}">
        <p14:creationId xmlns:p14="http://schemas.microsoft.com/office/powerpoint/2010/main" val="3415713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Susan-</a:t>
            </a:r>
            <a:r>
              <a:rPr lang="en-US" altLang="en-US" baseline="0" dirty="0" smtClean="0"/>
              <a:t> </a:t>
            </a:r>
            <a:r>
              <a:rPr lang="en-US" altLang="en-US" dirty="0" smtClean="0"/>
              <a:t>As Emily discussed, we are working within legislation that has specific language and requirements, and states that will be developing their own plans, so we are left to connect the dots for decision makers between the language they are speaking and the roles school librarians play in K-12 education and resources we are to their plan. </a:t>
            </a:r>
          </a:p>
          <a:p>
            <a:endParaRPr lang="en-US" altLang="en-US" dirty="0" smtClean="0"/>
          </a:p>
          <a:p>
            <a:r>
              <a:rPr lang="en-US" altLang="en-US" dirty="0" smtClean="0"/>
              <a:t>I know that these were covered by Emily,</a:t>
            </a:r>
            <a:r>
              <a:rPr lang="en-US" altLang="en-US" baseline="0" dirty="0" smtClean="0"/>
              <a:t> but we now want to get very specific on connect messages regarding the role of the school librarian to specific sections and language in ESSA. </a:t>
            </a:r>
          </a:p>
          <a:p>
            <a:endParaRPr lang="en-US" altLang="en-US" baseline="0" dirty="0" smtClean="0"/>
          </a:p>
          <a:p>
            <a:r>
              <a:rPr lang="en-US" altLang="en-US" dirty="0" smtClean="0"/>
              <a:t>You should have all received the “Ask Me How School Librarians Ensure Student Success” cards.  AASL and ALA have distilled ESSA into the most basic format on these cards, but they are good starting point to think about your role in the school library and making those connections to your administrator and state level decision makers between ESSA funding and school libraries. </a:t>
            </a:r>
          </a:p>
          <a:p>
            <a:endParaRPr lang="en-US" altLang="en-US" dirty="0" smtClean="0"/>
          </a:p>
          <a:p>
            <a:r>
              <a:rPr lang="en-US" altLang="en-US" dirty="0" smtClean="0"/>
              <a:t>Please feel free to take additional cards. </a:t>
            </a:r>
          </a:p>
          <a:p>
            <a:endParaRPr lang="en-US" altLang="en-US" dirty="0" smtClean="0"/>
          </a:p>
          <a:p>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883" indent="-285725">
              <a:defRPr>
                <a:solidFill>
                  <a:schemeClr val="tx1"/>
                </a:solidFill>
                <a:latin typeface="Arial" pitchFamily="34" charset="0"/>
              </a:defRPr>
            </a:lvl2pPr>
            <a:lvl3pPr marL="1142898" indent="-228580">
              <a:defRPr>
                <a:solidFill>
                  <a:schemeClr val="tx1"/>
                </a:solidFill>
                <a:latin typeface="Arial" pitchFamily="34" charset="0"/>
              </a:defRPr>
            </a:lvl3pPr>
            <a:lvl4pPr marL="1600057" indent="-228580">
              <a:defRPr>
                <a:solidFill>
                  <a:schemeClr val="tx1"/>
                </a:solidFill>
                <a:latin typeface="Arial" pitchFamily="34" charset="0"/>
              </a:defRPr>
            </a:lvl4pPr>
            <a:lvl5pPr marL="2057217" indent="-228580">
              <a:defRPr>
                <a:solidFill>
                  <a:schemeClr val="tx1"/>
                </a:solidFill>
                <a:latin typeface="Arial" pitchFamily="34" charset="0"/>
              </a:defRPr>
            </a:lvl5pPr>
            <a:lvl6pPr marL="2514376" indent="-228580" eaLnBrk="0" fontAlgn="base" hangingPunct="0">
              <a:spcBef>
                <a:spcPct val="0"/>
              </a:spcBef>
              <a:spcAft>
                <a:spcPct val="0"/>
              </a:spcAft>
              <a:defRPr>
                <a:solidFill>
                  <a:schemeClr val="tx1"/>
                </a:solidFill>
                <a:latin typeface="Arial" pitchFamily="34" charset="0"/>
              </a:defRPr>
            </a:lvl6pPr>
            <a:lvl7pPr marL="2971536" indent="-228580" eaLnBrk="0" fontAlgn="base" hangingPunct="0">
              <a:spcBef>
                <a:spcPct val="0"/>
              </a:spcBef>
              <a:spcAft>
                <a:spcPct val="0"/>
              </a:spcAft>
              <a:defRPr>
                <a:solidFill>
                  <a:schemeClr val="tx1"/>
                </a:solidFill>
                <a:latin typeface="Arial" pitchFamily="34" charset="0"/>
              </a:defRPr>
            </a:lvl7pPr>
            <a:lvl8pPr marL="3428694" indent="-228580" eaLnBrk="0" fontAlgn="base" hangingPunct="0">
              <a:spcBef>
                <a:spcPct val="0"/>
              </a:spcBef>
              <a:spcAft>
                <a:spcPct val="0"/>
              </a:spcAft>
              <a:defRPr>
                <a:solidFill>
                  <a:schemeClr val="tx1"/>
                </a:solidFill>
                <a:latin typeface="Arial" pitchFamily="34" charset="0"/>
              </a:defRPr>
            </a:lvl8pPr>
            <a:lvl9pPr marL="3885854" indent="-228580" eaLnBrk="0" fontAlgn="base" hangingPunct="0">
              <a:spcBef>
                <a:spcPct val="0"/>
              </a:spcBef>
              <a:spcAft>
                <a:spcPct val="0"/>
              </a:spcAft>
              <a:defRPr>
                <a:solidFill>
                  <a:schemeClr val="tx1"/>
                </a:solidFill>
                <a:latin typeface="Arial" pitchFamily="34" charset="0"/>
              </a:defRPr>
            </a:lvl9pPr>
          </a:lstStyle>
          <a:p>
            <a:fld id="{6B184FC1-25D2-4F7A-A122-7884D5657F02}" type="slidenum">
              <a:rPr lang="en-US" altLang="en-US" smtClean="0"/>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New provisions, but not requirements, include developing effective school library programs to provide students an opportunity to develop digital literacy skills and improve academic achievement. </a:t>
            </a:r>
          </a:p>
          <a:p>
            <a:endParaRPr lang="en-US" altLang="en-US" dirty="0" smtClean="0"/>
          </a:p>
          <a:p>
            <a:r>
              <a:rPr lang="en-US" altLang="en-US" dirty="0" smtClean="0"/>
              <a:t>First, how are you going to make sure that your school district realizes the school library program is the key to achieving digital literacy?  What digital literacy programming/lessons are you already doing and can demonstrate?</a:t>
            </a:r>
          </a:p>
          <a:p>
            <a:endParaRPr lang="en-US" altLang="en-US" dirty="0" smtClean="0"/>
          </a:p>
          <a:p>
            <a:r>
              <a:rPr lang="en-US" altLang="en-US" dirty="0" smtClean="0"/>
              <a:t>Second, how are you impacting student achievement?  School librarians are in a unique position because you directly impact student achievement by fostering critical thinking, providing students with the skills they need to analyze, form and communicate ideas in a compelling way.  Additionally, you work with every student in the school and partner with teachers  to provide print and digital materials to meet the diverse needs of your students and collaborating with teachers to deepen student learning in the classrooms. </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883" indent="-285725">
              <a:defRPr>
                <a:solidFill>
                  <a:schemeClr val="tx1"/>
                </a:solidFill>
                <a:latin typeface="Arial" pitchFamily="34" charset="0"/>
              </a:defRPr>
            </a:lvl2pPr>
            <a:lvl3pPr marL="1142898" indent="-228580">
              <a:defRPr>
                <a:solidFill>
                  <a:schemeClr val="tx1"/>
                </a:solidFill>
                <a:latin typeface="Arial" pitchFamily="34" charset="0"/>
              </a:defRPr>
            </a:lvl3pPr>
            <a:lvl4pPr marL="1600057" indent="-228580">
              <a:defRPr>
                <a:solidFill>
                  <a:schemeClr val="tx1"/>
                </a:solidFill>
                <a:latin typeface="Arial" pitchFamily="34" charset="0"/>
              </a:defRPr>
            </a:lvl4pPr>
            <a:lvl5pPr marL="2057217" indent="-228580">
              <a:defRPr>
                <a:solidFill>
                  <a:schemeClr val="tx1"/>
                </a:solidFill>
                <a:latin typeface="Arial" pitchFamily="34" charset="0"/>
              </a:defRPr>
            </a:lvl5pPr>
            <a:lvl6pPr marL="2514376" indent="-228580" eaLnBrk="0" fontAlgn="base" hangingPunct="0">
              <a:spcBef>
                <a:spcPct val="0"/>
              </a:spcBef>
              <a:spcAft>
                <a:spcPct val="0"/>
              </a:spcAft>
              <a:defRPr>
                <a:solidFill>
                  <a:schemeClr val="tx1"/>
                </a:solidFill>
                <a:latin typeface="Arial" pitchFamily="34" charset="0"/>
              </a:defRPr>
            </a:lvl6pPr>
            <a:lvl7pPr marL="2971536" indent="-228580" eaLnBrk="0" fontAlgn="base" hangingPunct="0">
              <a:spcBef>
                <a:spcPct val="0"/>
              </a:spcBef>
              <a:spcAft>
                <a:spcPct val="0"/>
              </a:spcAft>
              <a:defRPr>
                <a:solidFill>
                  <a:schemeClr val="tx1"/>
                </a:solidFill>
                <a:latin typeface="Arial" pitchFamily="34" charset="0"/>
              </a:defRPr>
            </a:lvl7pPr>
            <a:lvl8pPr marL="3428694" indent="-228580" eaLnBrk="0" fontAlgn="base" hangingPunct="0">
              <a:spcBef>
                <a:spcPct val="0"/>
              </a:spcBef>
              <a:spcAft>
                <a:spcPct val="0"/>
              </a:spcAft>
              <a:defRPr>
                <a:solidFill>
                  <a:schemeClr val="tx1"/>
                </a:solidFill>
                <a:latin typeface="Arial" pitchFamily="34" charset="0"/>
              </a:defRPr>
            </a:lvl8pPr>
            <a:lvl9pPr marL="3885854" indent="-228580" eaLnBrk="0" fontAlgn="base" hangingPunct="0">
              <a:spcBef>
                <a:spcPct val="0"/>
              </a:spcBef>
              <a:spcAft>
                <a:spcPct val="0"/>
              </a:spcAft>
              <a:defRPr>
                <a:solidFill>
                  <a:schemeClr val="tx1"/>
                </a:solidFill>
                <a:latin typeface="Arial" pitchFamily="34" charset="0"/>
              </a:defRPr>
            </a:lvl9pPr>
          </a:lstStyle>
          <a:p>
            <a:fld id="{1782C722-D821-49AB-A726-6AC7A15BE583}" type="slidenum">
              <a:rPr lang="en-US" altLang="en-US" smtClean="0"/>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Because States and school districts can now use their Title II, Part A funds specifically to support effective school library programming, it will be important to make sure that school district and school personnel that develop and implement professional development activities are aware of the new uses of funds related to libraries.</a:t>
            </a:r>
          </a:p>
          <a:p>
            <a:endParaRPr lang="en-US" altLang="en-US" dirty="0" smtClean="0"/>
          </a:p>
          <a:p>
            <a:r>
              <a:rPr lang="en-US" altLang="en-US" dirty="0" smtClean="0"/>
              <a:t>Note that under the No Child Left Behind Act (NCLB), Title II, Part A funds were primarily used for professional development for “teachers” which made it difficult for other instructional support personnel to participate in activities. ESSA rectifies this by specifically authorizing funds to be used to support instructional services provided by effective school library programs.</a:t>
            </a:r>
          </a:p>
          <a:p>
            <a:endParaRPr lang="en-US" altLang="en-US" dirty="0" smtClean="0"/>
          </a:p>
          <a:p>
            <a:r>
              <a:rPr lang="en-US" altLang="en-US" dirty="0" smtClean="0"/>
              <a:t>How have you been able to provide learning opportunities to educators in your school or district?  School librarians are in a unique position to be leaders in their school by connecting classroom teachers, or district leaders, to current trends and resources for teaching and learning.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883" indent="-285725">
              <a:defRPr>
                <a:solidFill>
                  <a:schemeClr val="tx1"/>
                </a:solidFill>
                <a:latin typeface="Arial" pitchFamily="34" charset="0"/>
              </a:defRPr>
            </a:lvl2pPr>
            <a:lvl3pPr marL="1142898" indent="-228580">
              <a:defRPr>
                <a:solidFill>
                  <a:schemeClr val="tx1"/>
                </a:solidFill>
                <a:latin typeface="Arial" pitchFamily="34" charset="0"/>
              </a:defRPr>
            </a:lvl3pPr>
            <a:lvl4pPr marL="1600057" indent="-228580">
              <a:defRPr>
                <a:solidFill>
                  <a:schemeClr val="tx1"/>
                </a:solidFill>
                <a:latin typeface="Arial" pitchFamily="34" charset="0"/>
              </a:defRPr>
            </a:lvl4pPr>
            <a:lvl5pPr marL="2057217" indent="-228580">
              <a:defRPr>
                <a:solidFill>
                  <a:schemeClr val="tx1"/>
                </a:solidFill>
                <a:latin typeface="Arial" pitchFamily="34" charset="0"/>
              </a:defRPr>
            </a:lvl5pPr>
            <a:lvl6pPr marL="2514376" indent="-228580" eaLnBrk="0" fontAlgn="base" hangingPunct="0">
              <a:spcBef>
                <a:spcPct val="0"/>
              </a:spcBef>
              <a:spcAft>
                <a:spcPct val="0"/>
              </a:spcAft>
              <a:defRPr>
                <a:solidFill>
                  <a:schemeClr val="tx1"/>
                </a:solidFill>
                <a:latin typeface="Arial" pitchFamily="34" charset="0"/>
              </a:defRPr>
            </a:lvl6pPr>
            <a:lvl7pPr marL="2971536" indent="-228580" eaLnBrk="0" fontAlgn="base" hangingPunct="0">
              <a:spcBef>
                <a:spcPct val="0"/>
              </a:spcBef>
              <a:spcAft>
                <a:spcPct val="0"/>
              </a:spcAft>
              <a:defRPr>
                <a:solidFill>
                  <a:schemeClr val="tx1"/>
                </a:solidFill>
                <a:latin typeface="Arial" pitchFamily="34" charset="0"/>
              </a:defRPr>
            </a:lvl7pPr>
            <a:lvl8pPr marL="3428694" indent="-228580" eaLnBrk="0" fontAlgn="base" hangingPunct="0">
              <a:spcBef>
                <a:spcPct val="0"/>
              </a:spcBef>
              <a:spcAft>
                <a:spcPct val="0"/>
              </a:spcAft>
              <a:defRPr>
                <a:solidFill>
                  <a:schemeClr val="tx1"/>
                </a:solidFill>
                <a:latin typeface="Arial" pitchFamily="34" charset="0"/>
              </a:defRPr>
            </a:lvl8pPr>
            <a:lvl9pPr marL="3885854" indent="-228580" eaLnBrk="0" fontAlgn="base" hangingPunct="0">
              <a:spcBef>
                <a:spcPct val="0"/>
              </a:spcBef>
              <a:spcAft>
                <a:spcPct val="0"/>
              </a:spcAft>
              <a:defRPr>
                <a:solidFill>
                  <a:schemeClr val="tx1"/>
                </a:solidFill>
                <a:latin typeface="Arial" pitchFamily="34" charset="0"/>
              </a:defRPr>
            </a:lvl9pPr>
          </a:lstStyle>
          <a:p>
            <a:fld id="{5004880A-1AC7-4FBF-9DF7-D2FA8A22D6E1}" type="slidenum">
              <a:rPr lang="en-US" altLang="en-US" smtClean="0"/>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LEARN and IAL are literacy grants and you must make the message clear that including school librarians, who are responsible for literacy instruction and development, in the application process is critical.  </a:t>
            </a:r>
          </a:p>
          <a:p>
            <a:pPr>
              <a:defRPr/>
            </a:pPr>
            <a:endParaRPr lang="en-US" dirty="0" smtClean="0"/>
          </a:p>
          <a:p>
            <a:pPr>
              <a:defRPr/>
            </a:pPr>
            <a:r>
              <a:rPr lang="en-US" dirty="0" smtClean="0"/>
              <a:t>First, make sure that your state, school district, and/or school are aware of these grant opportunities.</a:t>
            </a:r>
          </a:p>
          <a:p>
            <a:pPr>
              <a:defRPr/>
            </a:pPr>
            <a:endParaRPr lang="en-US" dirty="0" smtClean="0"/>
          </a:p>
          <a:p>
            <a:pPr>
              <a:defRPr/>
            </a:pPr>
            <a:r>
              <a:rPr lang="en-US" dirty="0" smtClean="0"/>
              <a:t>Second, review the grant to see where you could provide expertise.  Examples- IAL grant proposed projects may include:</a:t>
            </a:r>
          </a:p>
          <a:p>
            <a:pPr marL="228580" indent="-228580">
              <a:buFontTx/>
              <a:buAutoNum type="alphaLcPeriod"/>
              <a:defRPr/>
            </a:pPr>
            <a:r>
              <a:rPr lang="en-US" dirty="0" smtClean="0"/>
              <a:t>Increase access to a wide range of literacy resources (either print or electronic) that prepare young children to read, and provide learning opportunities to all participating students; </a:t>
            </a:r>
          </a:p>
          <a:p>
            <a:pPr marL="228580" indent="-228580">
              <a:buFontTx/>
              <a:buAutoNum type="alphaLcPeriod"/>
              <a:defRPr/>
            </a:pPr>
            <a:r>
              <a:rPr lang="en-US" dirty="0" smtClean="0"/>
              <a:t>Offer appropriate educational interventions for all readers with support from school libraries or national not-for-profit organizations;</a:t>
            </a:r>
          </a:p>
          <a:p>
            <a:pPr marL="228580" indent="-228580">
              <a:buFontTx/>
              <a:buAutoNum type="alphaLcPeriod"/>
              <a:defRPr/>
            </a:pPr>
            <a:endParaRPr lang="en-US" dirty="0" smtClean="0"/>
          </a:p>
          <a:p>
            <a:pPr>
              <a:defRPr/>
            </a:pPr>
            <a:r>
              <a:rPr lang="en-US" dirty="0" smtClean="0"/>
              <a:t>There are other connects to be made, but approaching your state, district or school with information regarding these grants and then offering to assist with the application put you in a position to be seen as an indispensable resource and leader. </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883" indent="-285725">
              <a:defRPr>
                <a:solidFill>
                  <a:schemeClr val="tx1"/>
                </a:solidFill>
                <a:latin typeface="Arial" pitchFamily="34" charset="0"/>
              </a:defRPr>
            </a:lvl2pPr>
            <a:lvl3pPr marL="1142898" indent="-228580">
              <a:defRPr>
                <a:solidFill>
                  <a:schemeClr val="tx1"/>
                </a:solidFill>
                <a:latin typeface="Arial" pitchFamily="34" charset="0"/>
              </a:defRPr>
            </a:lvl3pPr>
            <a:lvl4pPr marL="1600057" indent="-228580">
              <a:defRPr>
                <a:solidFill>
                  <a:schemeClr val="tx1"/>
                </a:solidFill>
                <a:latin typeface="Arial" pitchFamily="34" charset="0"/>
              </a:defRPr>
            </a:lvl4pPr>
            <a:lvl5pPr marL="2057217" indent="-228580">
              <a:defRPr>
                <a:solidFill>
                  <a:schemeClr val="tx1"/>
                </a:solidFill>
                <a:latin typeface="Arial" pitchFamily="34" charset="0"/>
              </a:defRPr>
            </a:lvl5pPr>
            <a:lvl6pPr marL="2514376" indent="-228580" eaLnBrk="0" fontAlgn="base" hangingPunct="0">
              <a:spcBef>
                <a:spcPct val="0"/>
              </a:spcBef>
              <a:spcAft>
                <a:spcPct val="0"/>
              </a:spcAft>
              <a:defRPr>
                <a:solidFill>
                  <a:schemeClr val="tx1"/>
                </a:solidFill>
                <a:latin typeface="Arial" pitchFamily="34" charset="0"/>
              </a:defRPr>
            </a:lvl6pPr>
            <a:lvl7pPr marL="2971536" indent="-228580" eaLnBrk="0" fontAlgn="base" hangingPunct="0">
              <a:spcBef>
                <a:spcPct val="0"/>
              </a:spcBef>
              <a:spcAft>
                <a:spcPct val="0"/>
              </a:spcAft>
              <a:defRPr>
                <a:solidFill>
                  <a:schemeClr val="tx1"/>
                </a:solidFill>
                <a:latin typeface="Arial" pitchFamily="34" charset="0"/>
              </a:defRPr>
            </a:lvl7pPr>
            <a:lvl8pPr marL="3428694" indent="-228580" eaLnBrk="0" fontAlgn="base" hangingPunct="0">
              <a:spcBef>
                <a:spcPct val="0"/>
              </a:spcBef>
              <a:spcAft>
                <a:spcPct val="0"/>
              </a:spcAft>
              <a:defRPr>
                <a:solidFill>
                  <a:schemeClr val="tx1"/>
                </a:solidFill>
                <a:latin typeface="Arial" pitchFamily="34" charset="0"/>
              </a:defRPr>
            </a:lvl8pPr>
            <a:lvl9pPr marL="3885854" indent="-228580" eaLnBrk="0" fontAlgn="base" hangingPunct="0">
              <a:spcBef>
                <a:spcPct val="0"/>
              </a:spcBef>
              <a:spcAft>
                <a:spcPct val="0"/>
              </a:spcAft>
              <a:defRPr>
                <a:solidFill>
                  <a:schemeClr val="tx1"/>
                </a:solidFill>
                <a:latin typeface="Arial" pitchFamily="34" charset="0"/>
              </a:defRPr>
            </a:lvl9pPr>
          </a:lstStyle>
          <a:p>
            <a:fld id="{DD452231-DD93-4933-A475-5797EFCCC02E}" type="slidenum">
              <a:rPr lang="en-US" altLang="en-US" smtClean="0"/>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ESSA authorizes (but does not require) States to use funds to assist school districts in providing programs and activities that increase access to personalized, rigorous learning experiences supported by technology, including adequate “access to school libraries.”</a:t>
            </a:r>
          </a:p>
          <a:p>
            <a:endParaRPr lang="en-US" altLang="en-US" dirty="0" smtClean="0"/>
          </a:p>
          <a:p>
            <a:r>
              <a:rPr lang="en-US" altLang="en-US" dirty="0" smtClean="0"/>
              <a:t>ESSA also authorizes (but does not require) States to use funds to assist school districts in providing school librarians and other school personnel with the knowledge and skills to use technology effectively, including effective integration of technology, to improve instruction and student achievement.</a:t>
            </a:r>
          </a:p>
          <a:p>
            <a:endParaRPr lang="en-US" altLang="en-US" dirty="0" smtClean="0"/>
          </a:p>
          <a:p>
            <a:r>
              <a:rPr lang="en-US" altLang="en-US" dirty="0" smtClean="0"/>
              <a:t>State Educational Agencies (SEAs) may not be aware that these funds can support personalized learning experiences.  Think of ways that your school library program has supported personalized learning experiences- it’s important to not just let your SEA know how the funds can be used but giving examples of work already in place connects those funds to the school library.  Notice I’ve said a couple of times an</a:t>
            </a:r>
            <a:r>
              <a:rPr lang="en-US" altLang="en-US" baseline="0" dirty="0" smtClean="0"/>
              <a:t> ESSA provision that </a:t>
            </a:r>
            <a:r>
              <a:rPr lang="en-US" altLang="en-US" dirty="0" smtClean="0"/>
              <a:t>authorizes but does</a:t>
            </a:r>
            <a:r>
              <a:rPr lang="en-US" altLang="en-US" baseline="0" dirty="0" smtClean="0"/>
              <a:t> not </a:t>
            </a:r>
            <a:r>
              <a:rPr lang="en-US" altLang="en-US" i="1" baseline="0" dirty="0" smtClean="0"/>
              <a:t>require</a:t>
            </a:r>
            <a:r>
              <a:rPr lang="en-US" altLang="en-US" baseline="0" dirty="0" smtClean="0"/>
              <a:t> school libraries.  Make this an opportunity to position the work of the school library.  We’re providing tools for your community to run with this opportunity by advocating for effective school library programs.</a:t>
            </a:r>
            <a:endParaRPr lang="en-US" altLang="en-US" dirty="0" smtClean="0"/>
          </a:p>
          <a:p>
            <a:endParaRPr lang="en-US" altLang="en-US" dirty="0" smtClean="0"/>
          </a:p>
          <a:p>
            <a:r>
              <a:rPr lang="en-US" altLang="en-US" dirty="0" smtClean="0"/>
              <a:t>And now let’s get to work!</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883" indent="-285725">
              <a:defRPr>
                <a:solidFill>
                  <a:schemeClr val="tx1"/>
                </a:solidFill>
                <a:latin typeface="Arial" pitchFamily="34" charset="0"/>
              </a:defRPr>
            </a:lvl2pPr>
            <a:lvl3pPr marL="1142898" indent="-228580">
              <a:defRPr>
                <a:solidFill>
                  <a:schemeClr val="tx1"/>
                </a:solidFill>
                <a:latin typeface="Arial" pitchFamily="34" charset="0"/>
              </a:defRPr>
            </a:lvl3pPr>
            <a:lvl4pPr marL="1600057" indent="-228580">
              <a:defRPr>
                <a:solidFill>
                  <a:schemeClr val="tx1"/>
                </a:solidFill>
                <a:latin typeface="Arial" pitchFamily="34" charset="0"/>
              </a:defRPr>
            </a:lvl4pPr>
            <a:lvl5pPr marL="2057217" indent="-228580">
              <a:defRPr>
                <a:solidFill>
                  <a:schemeClr val="tx1"/>
                </a:solidFill>
                <a:latin typeface="Arial" pitchFamily="34" charset="0"/>
              </a:defRPr>
            </a:lvl5pPr>
            <a:lvl6pPr marL="2514376" indent="-228580" eaLnBrk="0" fontAlgn="base" hangingPunct="0">
              <a:spcBef>
                <a:spcPct val="0"/>
              </a:spcBef>
              <a:spcAft>
                <a:spcPct val="0"/>
              </a:spcAft>
              <a:defRPr>
                <a:solidFill>
                  <a:schemeClr val="tx1"/>
                </a:solidFill>
                <a:latin typeface="Arial" pitchFamily="34" charset="0"/>
              </a:defRPr>
            </a:lvl6pPr>
            <a:lvl7pPr marL="2971536" indent="-228580" eaLnBrk="0" fontAlgn="base" hangingPunct="0">
              <a:spcBef>
                <a:spcPct val="0"/>
              </a:spcBef>
              <a:spcAft>
                <a:spcPct val="0"/>
              </a:spcAft>
              <a:defRPr>
                <a:solidFill>
                  <a:schemeClr val="tx1"/>
                </a:solidFill>
                <a:latin typeface="Arial" pitchFamily="34" charset="0"/>
              </a:defRPr>
            </a:lvl7pPr>
            <a:lvl8pPr marL="3428694" indent="-228580" eaLnBrk="0" fontAlgn="base" hangingPunct="0">
              <a:spcBef>
                <a:spcPct val="0"/>
              </a:spcBef>
              <a:spcAft>
                <a:spcPct val="0"/>
              </a:spcAft>
              <a:defRPr>
                <a:solidFill>
                  <a:schemeClr val="tx1"/>
                </a:solidFill>
                <a:latin typeface="Arial" pitchFamily="34" charset="0"/>
              </a:defRPr>
            </a:lvl8pPr>
            <a:lvl9pPr marL="3885854" indent="-228580" eaLnBrk="0" fontAlgn="base" hangingPunct="0">
              <a:spcBef>
                <a:spcPct val="0"/>
              </a:spcBef>
              <a:spcAft>
                <a:spcPct val="0"/>
              </a:spcAft>
              <a:defRPr>
                <a:solidFill>
                  <a:schemeClr val="tx1"/>
                </a:solidFill>
                <a:latin typeface="Arial" pitchFamily="34" charset="0"/>
              </a:defRPr>
            </a:lvl9pPr>
          </a:lstStyle>
          <a:p>
            <a:fld id="{CFEF2C68-F6CF-403D-A71B-98C779653614}" type="slidenum">
              <a:rPr lang="en-US" altLang="en-US" smtClean="0"/>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an iteration of Emily’s presentation,</a:t>
            </a:r>
            <a:r>
              <a:rPr lang="en-US" altLang="en-US" baseline="0" dirty="0" smtClean="0"/>
              <a:t> but important.  </a:t>
            </a:r>
          </a:p>
          <a:p>
            <a:endParaRPr lang="en-US" altLang="en-US" baseline="0" dirty="0" smtClean="0"/>
          </a:p>
          <a:p>
            <a:r>
              <a:rPr lang="en-US" altLang="en-US" baseline="0" dirty="0" smtClean="0"/>
              <a:t>Remember connections need to be made at all levels- school, district and state levels</a:t>
            </a:r>
          </a:p>
          <a:p>
            <a:endParaRPr lang="en-US" altLang="en-US" baseline="0" dirty="0" smtClean="0"/>
          </a:p>
          <a:p>
            <a:endParaRPr lang="en-US"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883" indent="-285725">
              <a:defRPr>
                <a:solidFill>
                  <a:schemeClr val="tx1"/>
                </a:solidFill>
                <a:latin typeface="Arial" pitchFamily="34" charset="0"/>
              </a:defRPr>
            </a:lvl2pPr>
            <a:lvl3pPr marL="1142898" indent="-228580">
              <a:defRPr>
                <a:solidFill>
                  <a:schemeClr val="tx1"/>
                </a:solidFill>
                <a:latin typeface="Arial" pitchFamily="34" charset="0"/>
              </a:defRPr>
            </a:lvl3pPr>
            <a:lvl4pPr marL="1600057" indent="-228580">
              <a:defRPr>
                <a:solidFill>
                  <a:schemeClr val="tx1"/>
                </a:solidFill>
                <a:latin typeface="Arial" pitchFamily="34" charset="0"/>
              </a:defRPr>
            </a:lvl4pPr>
            <a:lvl5pPr marL="2057217" indent="-228580">
              <a:defRPr>
                <a:solidFill>
                  <a:schemeClr val="tx1"/>
                </a:solidFill>
                <a:latin typeface="Arial" pitchFamily="34" charset="0"/>
              </a:defRPr>
            </a:lvl5pPr>
            <a:lvl6pPr marL="2514376" indent="-228580" eaLnBrk="0" fontAlgn="base" hangingPunct="0">
              <a:spcBef>
                <a:spcPct val="0"/>
              </a:spcBef>
              <a:spcAft>
                <a:spcPct val="0"/>
              </a:spcAft>
              <a:defRPr>
                <a:solidFill>
                  <a:schemeClr val="tx1"/>
                </a:solidFill>
                <a:latin typeface="Arial" pitchFamily="34" charset="0"/>
              </a:defRPr>
            </a:lvl6pPr>
            <a:lvl7pPr marL="2971536" indent="-228580" eaLnBrk="0" fontAlgn="base" hangingPunct="0">
              <a:spcBef>
                <a:spcPct val="0"/>
              </a:spcBef>
              <a:spcAft>
                <a:spcPct val="0"/>
              </a:spcAft>
              <a:defRPr>
                <a:solidFill>
                  <a:schemeClr val="tx1"/>
                </a:solidFill>
                <a:latin typeface="Arial" pitchFamily="34" charset="0"/>
              </a:defRPr>
            </a:lvl7pPr>
            <a:lvl8pPr marL="3428694" indent="-228580" eaLnBrk="0" fontAlgn="base" hangingPunct="0">
              <a:spcBef>
                <a:spcPct val="0"/>
              </a:spcBef>
              <a:spcAft>
                <a:spcPct val="0"/>
              </a:spcAft>
              <a:defRPr>
                <a:solidFill>
                  <a:schemeClr val="tx1"/>
                </a:solidFill>
                <a:latin typeface="Arial" pitchFamily="34" charset="0"/>
              </a:defRPr>
            </a:lvl8pPr>
            <a:lvl9pPr marL="3885854" indent="-228580" eaLnBrk="0" fontAlgn="base" hangingPunct="0">
              <a:spcBef>
                <a:spcPct val="0"/>
              </a:spcBef>
              <a:spcAft>
                <a:spcPct val="0"/>
              </a:spcAft>
              <a:defRPr>
                <a:solidFill>
                  <a:schemeClr val="tx1"/>
                </a:solidFill>
                <a:latin typeface="Arial" pitchFamily="34" charset="0"/>
              </a:defRPr>
            </a:lvl9pPr>
          </a:lstStyle>
          <a:p>
            <a:fld id="{AE0B2EBA-3BC0-4C82-8A33-0BF15A4F314A}" type="slidenum">
              <a:rPr lang="en-US" altLang="en-US" smtClean="0"/>
              <a:pPr/>
              <a:t>17</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librarians are in the specialized instructional support personnel along with music, art teachers etc. Get your seat at the table.  And if not able to be at the table then be in the room through others who can advocate for school libraries and communicate ongoing issues and decisions.   Who can you work with?  Equitable access is an issue for state legislators who want their district to benefit as much as other districts.  Pick a stakeholder. How will you approach them?  How can you show school libraries serve their interests? </a:t>
            </a:r>
            <a:endParaRPr lang="en-US" dirty="0"/>
          </a:p>
        </p:txBody>
      </p:sp>
      <p:sp>
        <p:nvSpPr>
          <p:cNvPr id="4" name="Slide Number Placeholder 3"/>
          <p:cNvSpPr>
            <a:spLocks noGrp="1"/>
          </p:cNvSpPr>
          <p:nvPr>
            <p:ph type="sldNum" sz="quarter" idx="10"/>
          </p:nvPr>
        </p:nvSpPr>
        <p:spPr/>
        <p:txBody>
          <a:bodyPr/>
          <a:lstStyle/>
          <a:p>
            <a:fld id="{32F959FB-4DC4-41E1-897B-48507A490F1B}" type="slidenum">
              <a:rPr lang="en-US" smtClean="0"/>
              <a:t>18</a:t>
            </a:fld>
            <a:endParaRPr lang="en-US"/>
          </a:p>
        </p:txBody>
      </p:sp>
    </p:spTree>
    <p:extLst>
      <p:ext uri="{BB962C8B-B14F-4D97-AF65-F5344CB8AC3E}">
        <p14:creationId xmlns:p14="http://schemas.microsoft.com/office/powerpoint/2010/main" val="443210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your moment to make sure a school librarian voice is heard when your state and local leaders are talking about the well rounded education they want students in your state to have.   When a school fails to meet those goals, what should a plan to address that say about the school library program?  How do you make a difference in literacy?  School library programs go beyond the access to digital resources.   How do you ensure teachers have the most relevant and pertinent materials?  How do you instruct and engage students to be critical thinkers who succeed?</a:t>
            </a:r>
          </a:p>
          <a:p>
            <a:endParaRPr lang="en-US" baseline="0" dirty="0" smtClean="0"/>
          </a:p>
          <a:p>
            <a:r>
              <a:rPr lang="en-US" baseline="0" dirty="0" smtClean="0"/>
              <a:t>Step forward to participate.  </a:t>
            </a:r>
            <a:r>
              <a:rPr lang="en-US" baseline="0" smtClean="0"/>
              <a:t>Or, if </a:t>
            </a:r>
            <a:r>
              <a:rPr lang="en-US" baseline="0" dirty="0" smtClean="0"/>
              <a:t>you are not at the table, who is, and how can they communicate your message and keep you informed as this planning process moves through your state?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F959FB-4DC4-41E1-897B-48507A490F1B}" type="slidenum">
              <a:rPr lang="en-US" smtClean="0"/>
              <a:t>19</a:t>
            </a:fld>
            <a:endParaRPr lang="en-US"/>
          </a:p>
        </p:txBody>
      </p:sp>
    </p:spTree>
    <p:extLst>
      <p:ext uri="{BB962C8B-B14F-4D97-AF65-F5344CB8AC3E}">
        <p14:creationId xmlns:p14="http://schemas.microsoft.com/office/powerpoint/2010/main" val="4175674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Parents have long been among the strongest advocates for school libraries (think Spokane Moms).  Many of you are parents actively involved in a local PTA.  What is your state PTA doing?  Ask them to support your efforts for effective school library programs. </a:t>
            </a:r>
          </a:p>
          <a:p>
            <a:endParaRPr lang="en-US" dirty="0"/>
          </a:p>
        </p:txBody>
      </p:sp>
      <p:sp>
        <p:nvSpPr>
          <p:cNvPr id="4" name="Slide Number Placeholder 3"/>
          <p:cNvSpPr>
            <a:spLocks noGrp="1"/>
          </p:cNvSpPr>
          <p:nvPr>
            <p:ph type="sldNum" sz="quarter" idx="10"/>
          </p:nvPr>
        </p:nvSpPr>
        <p:spPr/>
        <p:txBody>
          <a:bodyPr/>
          <a:lstStyle/>
          <a:p>
            <a:fld id="{32F959FB-4DC4-41E1-897B-48507A490F1B}" type="slidenum">
              <a:rPr lang="en-US" smtClean="0"/>
              <a:t>20</a:t>
            </a:fld>
            <a:endParaRPr lang="en-US"/>
          </a:p>
        </p:txBody>
      </p:sp>
    </p:spTree>
    <p:extLst>
      <p:ext uri="{BB962C8B-B14F-4D97-AF65-F5344CB8AC3E}">
        <p14:creationId xmlns:p14="http://schemas.microsoft.com/office/powerpoint/2010/main" val="342472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Susan- If you are here today</a:t>
            </a:r>
            <a:r>
              <a:rPr lang="en-US" altLang="en-US" baseline="0" dirty="0" smtClean="0"/>
              <a:t> you must already know the role school librarians play in ensuring our students are career and college ready and able to succeed in today’s educational landscape.  </a:t>
            </a:r>
            <a:r>
              <a:rPr lang="en-US" altLang="en-US" dirty="0" smtClean="0"/>
              <a:t>This workshop is designed to make certain that every state has the</a:t>
            </a:r>
            <a:r>
              <a:rPr lang="en-US" altLang="en-US" baseline="0" dirty="0" smtClean="0"/>
              <a:t> necessary information and tools to ensure your state’s implementation of ESSA includes the critical component of school librarians in effective school library programs for teaching and learning. </a:t>
            </a:r>
          </a:p>
          <a:p>
            <a:endParaRPr lang="en-US" altLang="en-US" dirty="0" smtClean="0"/>
          </a:p>
          <a:p>
            <a:r>
              <a:rPr lang="en-US" altLang="en-US" dirty="0" smtClean="0"/>
              <a:t>The signing of Every Student Succeeds Act (ESSA) was a huge win for school libraries and the library community. Today we will start</a:t>
            </a:r>
            <a:r>
              <a:rPr lang="en-US" altLang="en-US" baseline="0" dirty="0" smtClean="0"/>
              <a:t> with an overview at the federal level and then end by preparing each and every one of you with messaging and strategy to ensure that when state, district or building level administrators think of ESSA they can connect to the school library. </a:t>
            </a:r>
          </a:p>
          <a:p>
            <a:endParaRPr lang="en-US" altLang="en-US" baseline="0" dirty="0" smtClean="0"/>
          </a:p>
          <a:p>
            <a:r>
              <a:rPr lang="en-US" altLang="en-US" baseline="0" dirty="0" smtClean="0"/>
              <a:t>First, we will watch a pre-recorded presentation by ALA’s Washington Office Executive Director, Emily Sheketoff who continuously works to ensure school librarians are included in federal legislation.  ESSA is obviously an enormous win on this front but we should all be thankful for ALA’s Washington Office efforts and outcomes that do not stop with ESSA. </a:t>
            </a:r>
          </a:p>
          <a:p>
            <a:endParaRPr lang="en-US" altLang="en-US" baseline="0" dirty="0" smtClean="0"/>
          </a:p>
          <a:p>
            <a:r>
              <a:rPr lang="en-US" altLang="en-US" dirty="0" smtClean="0"/>
              <a:t>After</a:t>
            </a:r>
            <a:r>
              <a:rPr lang="en-US" altLang="en-US" baseline="0" dirty="0" smtClean="0"/>
              <a:t> Emily we will hear updates from the state level so that you are aware of state timelines and where work currently stands in the development of Massachusetts state ESSA plans. [insert names] will present those updates.</a:t>
            </a:r>
          </a:p>
          <a:p>
            <a:endParaRPr lang="en-US" altLang="en-US" baseline="0" dirty="0" smtClean="0"/>
          </a:p>
          <a:p>
            <a:r>
              <a:rPr lang="en-US" altLang="en-US" dirty="0" smtClean="0"/>
              <a:t>We</a:t>
            </a:r>
            <a:r>
              <a:rPr lang="en-US" altLang="en-US" baseline="0" dirty="0" smtClean="0"/>
              <a:t> will then walk through some key ESSA language and connect that language to the role you play as school librarians.  It’s critical that these connections be made at every opportunity, even if the conversation doesn’t seem to be ESSA related because you are setting the groundwork for school librarians to be part of every conversation- consider when chatting with colleagues, parents, local business owners, etc. </a:t>
            </a:r>
          </a:p>
          <a:p>
            <a:endParaRPr lang="en-US" altLang="en-US" baseline="0" dirty="0" smtClean="0"/>
          </a:p>
          <a:p>
            <a:r>
              <a:rPr lang="en-US" altLang="en-US" baseline="0" dirty="0" smtClean="0"/>
              <a:t>After we walk through these three ‘layers’ of information it will then be time to roll up your sleeves and get to work.  We will do some small group work and reporting out to brainstorm and identify stakeholders, connect messaging to their interests for a more compelling connection, and finally drafting and practicing elevator speeches.  As you can see, while this workshop is focused on ESSA and state plans this is really about how you develop a strategic advocacy plan that can be used long after the ESSA plans are finalized and money allocated. </a:t>
            </a:r>
            <a:endParaRPr lang="en-US" altLang="en-US" dirty="0" smtClean="0"/>
          </a:p>
          <a:p>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83" indent="-285725">
              <a:defRPr>
                <a:solidFill>
                  <a:schemeClr val="tx1"/>
                </a:solidFill>
                <a:latin typeface="Arial" charset="0"/>
              </a:defRPr>
            </a:lvl2pPr>
            <a:lvl3pPr marL="1142898" indent="-228580">
              <a:defRPr>
                <a:solidFill>
                  <a:schemeClr val="tx1"/>
                </a:solidFill>
                <a:latin typeface="Arial" charset="0"/>
              </a:defRPr>
            </a:lvl3pPr>
            <a:lvl4pPr marL="1600057" indent="-228580">
              <a:defRPr>
                <a:solidFill>
                  <a:schemeClr val="tx1"/>
                </a:solidFill>
                <a:latin typeface="Arial" charset="0"/>
              </a:defRPr>
            </a:lvl4pPr>
            <a:lvl5pPr marL="2057217" indent="-228580">
              <a:defRPr>
                <a:solidFill>
                  <a:schemeClr val="tx1"/>
                </a:solidFill>
                <a:latin typeface="Arial" charset="0"/>
              </a:defRPr>
            </a:lvl5pPr>
            <a:lvl6pPr marL="2514376" indent="-228580" eaLnBrk="0" fontAlgn="base" hangingPunct="0">
              <a:spcBef>
                <a:spcPct val="0"/>
              </a:spcBef>
              <a:spcAft>
                <a:spcPct val="0"/>
              </a:spcAft>
              <a:defRPr>
                <a:solidFill>
                  <a:schemeClr val="tx1"/>
                </a:solidFill>
                <a:latin typeface="Arial" charset="0"/>
              </a:defRPr>
            </a:lvl6pPr>
            <a:lvl7pPr marL="2971536" indent="-228580" eaLnBrk="0" fontAlgn="base" hangingPunct="0">
              <a:spcBef>
                <a:spcPct val="0"/>
              </a:spcBef>
              <a:spcAft>
                <a:spcPct val="0"/>
              </a:spcAft>
              <a:defRPr>
                <a:solidFill>
                  <a:schemeClr val="tx1"/>
                </a:solidFill>
                <a:latin typeface="Arial" charset="0"/>
              </a:defRPr>
            </a:lvl7pPr>
            <a:lvl8pPr marL="3428694" indent="-228580" eaLnBrk="0" fontAlgn="base" hangingPunct="0">
              <a:spcBef>
                <a:spcPct val="0"/>
              </a:spcBef>
              <a:spcAft>
                <a:spcPct val="0"/>
              </a:spcAft>
              <a:defRPr>
                <a:solidFill>
                  <a:schemeClr val="tx1"/>
                </a:solidFill>
                <a:latin typeface="Arial" charset="0"/>
              </a:defRPr>
            </a:lvl8pPr>
            <a:lvl9pPr marL="3885854" indent="-228580" eaLnBrk="0" fontAlgn="base" hangingPunct="0">
              <a:spcBef>
                <a:spcPct val="0"/>
              </a:spcBef>
              <a:spcAft>
                <a:spcPct val="0"/>
              </a:spcAft>
              <a:defRPr>
                <a:solidFill>
                  <a:schemeClr val="tx1"/>
                </a:solidFill>
                <a:latin typeface="Arial" charset="0"/>
              </a:defRPr>
            </a:lvl9pPr>
          </a:lstStyle>
          <a:p>
            <a:fld id="{33DCF437-61A9-44F0-BA4B-FDB780AD07A4}" type="slidenum">
              <a:rPr lang="en-US" altLang="en-US">
                <a:solidFill>
                  <a:prstClr val="black"/>
                </a:solidFill>
              </a:rPr>
              <a:pPr/>
              <a:t>2</a:t>
            </a:fld>
            <a:endParaRPr lang="en-US"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You should have a “Coalition Development Plan” in your handbook.  You’ll see in the top row questions to ask yourself- think of a stakeholder, how they tie to your efforts, what stake do they have in seeing school library programs funded, how can they contribute to your efforts, and what three things can you think of right now that you could do to strengthen your relationship with them.</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883" indent="-285725">
              <a:defRPr>
                <a:solidFill>
                  <a:schemeClr val="tx1"/>
                </a:solidFill>
                <a:latin typeface="Arial" pitchFamily="34" charset="0"/>
              </a:defRPr>
            </a:lvl2pPr>
            <a:lvl3pPr marL="1142898" indent="-228580">
              <a:defRPr>
                <a:solidFill>
                  <a:schemeClr val="tx1"/>
                </a:solidFill>
                <a:latin typeface="Arial" pitchFamily="34" charset="0"/>
              </a:defRPr>
            </a:lvl3pPr>
            <a:lvl4pPr marL="1600057" indent="-228580">
              <a:defRPr>
                <a:solidFill>
                  <a:schemeClr val="tx1"/>
                </a:solidFill>
                <a:latin typeface="Arial" pitchFamily="34" charset="0"/>
              </a:defRPr>
            </a:lvl4pPr>
            <a:lvl5pPr marL="2057217" indent="-228580">
              <a:defRPr>
                <a:solidFill>
                  <a:schemeClr val="tx1"/>
                </a:solidFill>
                <a:latin typeface="Arial" pitchFamily="34" charset="0"/>
              </a:defRPr>
            </a:lvl5pPr>
            <a:lvl6pPr marL="2514376" indent="-228580" eaLnBrk="0" fontAlgn="base" hangingPunct="0">
              <a:spcBef>
                <a:spcPct val="0"/>
              </a:spcBef>
              <a:spcAft>
                <a:spcPct val="0"/>
              </a:spcAft>
              <a:defRPr>
                <a:solidFill>
                  <a:schemeClr val="tx1"/>
                </a:solidFill>
                <a:latin typeface="Arial" pitchFamily="34" charset="0"/>
              </a:defRPr>
            </a:lvl6pPr>
            <a:lvl7pPr marL="2971536" indent="-228580" eaLnBrk="0" fontAlgn="base" hangingPunct="0">
              <a:spcBef>
                <a:spcPct val="0"/>
              </a:spcBef>
              <a:spcAft>
                <a:spcPct val="0"/>
              </a:spcAft>
              <a:defRPr>
                <a:solidFill>
                  <a:schemeClr val="tx1"/>
                </a:solidFill>
                <a:latin typeface="Arial" pitchFamily="34" charset="0"/>
              </a:defRPr>
            </a:lvl7pPr>
            <a:lvl8pPr marL="3428694" indent="-228580" eaLnBrk="0" fontAlgn="base" hangingPunct="0">
              <a:spcBef>
                <a:spcPct val="0"/>
              </a:spcBef>
              <a:spcAft>
                <a:spcPct val="0"/>
              </a:spcAft>
              <a:defRPr>
                <a:solidFill>
                  <a:schemeClr val="tx1"/>
                </a:solidFill>
                <a:latin typeface="Arial" pitchFamily="34" charset="0"/>
              </a:defRPr>
            </a:lvl8pPr>
            <a:lvl9pPr marL="3885854" indent="-228580" eaLnBrk="0" fontAlgn="base" hangingPunct="0">
              <a:spcBef>
                <a:spcPct val="0"/>
              </a:spcBef>
              <a:spcAft>
                <a:spcPct val="0"/>
              </a:spcAft>
              <a:defRPr>
                <a:solidFill>
                  <a:schemeClr val="tx1"/>
                </a:solidFill>
                <a:latin typeface="Arial" pitchFamily="34" charset="0"/>
              </a:defRPr>
            </a:lvl9pPr>
          </a:lstStyle>
          <a:p>
            <a:fld id="{7774F548-7305-4F56-90D5-015FFA804811}" type="slidenum">
              <a:rPr lang="en-US" altLang="en-US" smtClean="0"/>
              <a:pPr/>
              <a:t>21</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already covered parents, but as Emily mentioned, this is your chance to think outside the box, look at your community and it’s needs. </a:t>
            </a:r>
          </a:p>
          <a:p>
            <a:endParaRPr lang="en-US" dirty="0" smtClean="0"/>
          </a:p>
          <a:p>
            <a:r>
              <a:rPr lang="en-US" dirty="0" smtClean="0"/>
              <a:t>Take 15  minutes and either pair up, or get into small groups and brainstorm ideas to fill out your sheet. We will then come back together and share our lists</a:t>
            </a:r>
          </a:p>
          <a:p>
            <a:endParaRPr lang="en-US" dirty="0"/>
          </a:p>
        </p:txBody>
      </p:sp>
      <p:sp>
        <p:nvSpPr>
          <p:cNvPr id="4" name="Slide Number Placeholder 3"/>
          <p:cNvSpPr>
            <a:spLocks noGrp="1"/>
          </p:cNvSpPr>
          <p:nvPr>
            <p:ph type="sldNum" sz="quarter" idx="10"/>
          </p:nvPr>
        </p:nvSpPr>
        <p:spPr/>
        <p:txBody>
          <a:bodyPr/>
          <a:lstStyle/>
          <a:p>
            <a:fld id="{32F959FB-4DC4-41E1-897B-48507A490F1B}" type="slidenum">
              <a:rPr lang="en-US" smtClean="0"/>
              <a:t>22</a:t>
            </a:fld>
            <a:endParaRPr lang="en-US"/>
          </a:p>
        </p:txBody>
      </p:sp>
    </p:spTree>
    <p:extLst>
      <p:ext uri="{BB962C8B-B14F-4D97-AF65-F5344CB8AC3E}">
        <p14:creationId xmlns:p14="http://schemas.microsoft.com/office/powerpoint/2010/main" val="3061788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would like to share some of the stakeholders</a:t>
            </a:r>
            <a:r>
              <a:rPr lang="en-US" baseline="0" dirty="0" smtClean="0"/>
              <a:t> they have identified….</a:t>
            </a:r>
            <a:endParaRPr lang="en-US" dirty="0"/>
          </a:p>
        </p:txBody>
      </p:sp>
      <p:sp>
        <p:nvSpPr>
          <p:cNvPr id="4" name="Slide Number Placeholder 3"/>
          <p:cNvSpPr>
            <a:spLocks noGrp="1"/>
          </p:cNvSpPr>
          <p:nvPr>
            <p:ph type="sldNum" sz="quarter" idx="10"/>
          </p:nvPr>
        </p:nvSpPr>
        <p:spPr/>
        <p:txBody>
          <a:bodyPr/>
          <a:lstStyle/>
          <a:p>
            <a:fld id="{32F959FB-4DC4-41E1-897B-48507A490F1B}" type="slidenum">
              <a:rPr lang="en-US" smtClean="0"/>
              <a:t>23</a:t>
            </a:fld>
            <a:endParaRPr lang="en-US"/>
          </a:p>
        </p:txBody>
      </p:sp>
    </p:spTree>
    <p:extLst>
      <p:ext uri="{BB962C8B-B14F-4D97-AF65-F5344CB8AC3E}">
        <p14:creationId xmlns:p14="http://schemas.microsoft.com/office/powerpoint/2010/main" val="2181969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the message cards, you have your coalition development plan, now</a:t>
            </a:r>
            <a:r>
              <a:rPr lang="en-US" baseline="0" dirty="0" smtClean="0"/>
              <a:t> it’s time to figure out how to translate your critical role into a language that will appeal to your potential coalition members. </a:t>
            </a:r>
            <a:endParaRPr lang="en-US" dirty="0"/>
          </a:p>
        </p:txBody>
      </p:sp>
      <p:sp>
        <p:nvSpPr>
          <p:cNvPr id="4" name="Slide Number Placeholder 3"/>
          <p:cNvSpPr>
            <a:spLocks noGrp="1"/>
          </p:cNvSpPr>
          <p:nvPr>
            <p:ph type="sldNum" sz="quarter" idx="10"/>
          </p:nvPr>
        </p:nvSpPr>
        <p:spPr/>
        <p:txBody>
          <a:bodyPr/>
          <a:lstStyle/>
          <a:p>
            <a:fld id="{32F959FB-4DC4-41E1-897B-48507A490F1B}" type="slidenum">
              <a:rPr lang="en-US" smtClean="0"/>
              <a:t>24</a:t>
            </a:fld>
            <a:endParaRPr lang="en-US"/>
          </a:p>
        </p:txBody>
      </p:sp>
    </p:spTree>
    <p:extLst>
      <p:ext uri="{BB962C8B-B14F-4D97-AF65-F5344CB8AC3E}">
        <p14:creationId xmlns:p14="http://schemas.microsoft.com/office/powerpoint/2010/main" val="1510073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key words/phrases</a:t>
            </a:r>
            <a:r>
              <a:rPr lang="en-US" baseline="0" dirty="0" smtClean="0"/>
              <a:t> are also highlighted in the handbook document.  Again, to go back to Emily’s presentation, these are the phrases that will be used in the ESSA plans and so connecting what school librarians do through this language is important. </a:t>
            </a:r>
            <a:endParaRPr lang="en-US" dirty="0"/>
          </a:p>
        </p:txBody>
      </p:sp>
      <p:sp>
        <p:nvSpPr>
          <p:cNvPr id="4" name="Slide Number Placeholder 3"/>
          <p:cNvSpPr>
            <a:spLocks noGrp="1"/>
          </p:cNvSpPr>
          <p:nvPr>
            <p:ph type="sldNum" sz="quarter" idx="10"/>
          </p:nvPr>
        </p:nvSpPr>
        <p:spPr/>
        <p:txBody>
          <a:bodyPr/>
          <a:lstStyle/>
          <a:p>
            <a:fld id="{32F959FB-4DC4-41E1-897B-48507A490F1B}" type="slidenum">
              <a:rPr lang="en-US" smtClean="0"/>
              <a:t>25</a:t>
            </a:fld>
            <a:endParaRPr lang="en-US"/>
          </a:p>
        </p:txBody>
      </p:sp>
    </p:spTree>
    <p:extLst>
      <p:ext uri="{BB962C8B-B14F-4D97-AF65-F5344CB8AC3E}">
        <p14:creationId xmlns:p14="http://schemas.microsoft.com/office/powerpoint/2010/main" val="160487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is included in your</a:t>
            </a:r>
            <a:r>
              <a:rPr lang="en-US" baseline="0" dirty="0" smtClean="0"/>
              <a:t> handbook, so no need to squint.  What you will do now, and can work with a partner or small group, is to take each line from your coalition development plan, remembering the key words/phrases, and message cards, to create message sentences that would appeal to that stakeholder.  One message per column.</a:t>
            </a:r>
          </a:p>
          <a:p>
            <a:endParaRPr lang="en-US" baseline="0" dirty="0" smtClean="0"/>
          </a:p>
          <a:p>
            <a:r>
              <a:rPr lang="en-US" baseline="0" dirty="0" smtClean="0"/>
              <a:t>One sentence will connect what you have listed as what your stakeholder has accomplished that has tied them to your efforts.</a:t>
            </a:r>
          </a:p>
          <a:p>
            <a:r>
              <a:rPr lang="en-US" baseline="0" dirty="0" smtClean="0"/>
              <a:t>One sentence will connect what stake you have listed that they have in school library funding.</a:t>
            </a:r>
          </a:p>
          <a:p>
            <a:r>
              <a:rPr lang="en-US" baseline="0" dirty="0" smtClean="0"/>
              <a:t>One sentence will connect what they can contribute to your plan. </a:t>
            </a:r>
          </a:p>
          <a:p>
            <a:endParaRPr lang="en-US" baseline="0" dirty="0" smtClean="0"/>
          </a:p>
          <a:p>
            <a:r>
              <a:rPr lang="en-US" baseline="0" dirty="0" smtClean="0"/>
              <a:t>For this example, we have the local public library who offers summer reading programs and market to the public the need for access to information.</a:t>
            </a:r>
          </a:p>
          <a:p>
            <a:endParaRPr lang="en-US" baseline="0" dirty="0" smtClean="0"/>
          </a:p>
          <a:p>
            <a:r>
              <a:rPr lang="en-US" baseline="0" dirty="0" smtClean="0"/>
              <a:t>This ties to a school librarians role in developing lifelong library supporters, or as the message would read:</a:t>
            </a:r>
          </a:p>
          <a:p>
            <a:pPr defTabSz="966612">
              <a:defRPr/>
            </a:pPr>
            <a:r>
              <a:rPr lang="en-US" baseline="0" dirty="0" smtClean="0"/>
              <a:t>- </a:t>
            </a:r>
            <a:r>
              <a:rPr lang="en-US" sz="1300" dirty="0"/>
              <a:t>School librarians are teachers, </a:t>
            </a:r>
            <a:r>
              <a:rPr lang="en-US" sz="1300" b="1" dirty="0"/>
              <a:t>specialized instructional support staff</a:t>
            </a:r>
            <a:r>
              <a:rPr lang="en-US" sz="1300" dirty="0"/>
              <a:t>, trained to teach library skills early and develop lifelong library users and supporters. </a:t>
            </a:r>
          </a:p>
          <a:p>
            <a:endParaRPr lang="en-US" dirty="0" smtClean="0"/>
          </a:p>
          <a:p>
            <a:r>
              <a:rPr lang="en-US" dirty="0" smtClean="0"/>
              <a:t>You</a:t>
            </a:r>
            <a:r>
              <a:rPr lang="en-US" baseline="0" dirty="0" smtClean="0"/>
              <a:t> may not be able to get through all of your stakeholders, and you may want to pair up or work in small groups to brainstorm, but let’s take the next 20 minutes to come up with messages.  If you work in pairs or groups see which stakeholder groups you have in common and start from there. </a:t>
            </a:r>
            <a:endParaRPr lang="en-US" dirty="0"/>
          </a:p>
        </p:txBody>
      </p:sp>
      <p:sp>
        <p:nvSpPr>
          <p:cNvPr id="4" name="Slide Number Placeholder 3"/>
          <p:cNvSpPr>
            <a:spLocks noGrp="1"/>
          </p:cNvSpPr>
          <p:nvPr>
            <p:ph type="sldNum" sz="quarter" idx="10"/>
          </p:nvPr>
        </p:nvSpPr>
        <p:spPr/>
        <p:txBody>
          <a:bodyPr/>
          <a:lstStyle/>
          <a:p>
            <a:fld id="{32F959FB-4DC4-41E1-897B-48507A490F1B}" type="slidenum">
              <a:rPr lang="en-US" smtClean="0"/>
              <a:t>26</a:t>
            </a:fld>
            <a:endParaRPr lang="en-US"/>
          </a:p>
        </p:txBody>
      </p:sp>
    </p:spTree>
    <p:extLst>
      <p:ext uri="{BB962C8B-B14F-4D97-AF65-F5344CB8AC3E}">
        <p14:creationId xmlns:p14="http://schemas.microsoft.com/office/powerpoint/2010/main" val="1918792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would like to share some of the messages they have developed</a:t>
            </a:r>
            <a:endParaRPr lang="en-US" dirty="0"/>
          </a:p>
        </p:txBody>
      </p:sp>
      <p:sp>
        <p:nvSpPr>
          <p:cNvPr id="4" name="Slide Number Placeholder 3"/>
          <p:cNvSpPr>
            <a:spLocks noGrp="1"/>
          </p:cNvSpPr>
          <p:nvPr>
            <p:ph type="sldNum" sz="quarter" idx="10"/>
          </p:nvPr>
        </p:nvSpPr>
        <p:spPr/>
        <p:txBody>
          <a:bodyPr/>
          <a:lstStyle/>
          <a:p>
            <a:fld id="{32F959FB-4DC4-41E1-897B-48507A490F1B}" type="slidenum">
              <a:rPr lang="en-US" smtClean="0"/>
              <a:t>27</a:t>
            </a:fld>
            <a:endParaRPr lang="en-US"/>
          </a:p>
        </p:txBody>
      </p:sp>
    </p:spTree>
    <p:extLst>
      <p:ext uri="{BB962C8B-B14F-4D97-AF65-F5344CB8AC3E}">
        <p14:creationId xmlns:p14="http://schemas.microsoft.com/office/powerpoint/2010/main" val="3947767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While ESSA</a:t>
            </a:r>
            <a:r>
              <a:rPr lang="en-US" altLang="en-US" baseline="0" dirty="0" smtClean="0"/>
              <a:t> has afforded school librarians a tremendous opportunity,  we hope that it’s clear that these exercises and the discussions and idea you are coming up with are advocacy for school librarians in general.  That’s why even if you school is not eligible for everything in ESSA making the connection between education priorities and role of the school librarian is critical anytime. </a:t>
            </a:r>
            <a:endParaRPr lang="en-US" altLang="en-US" dirty="0" smtClean="0"/>
          </a:p>
          <a:p>
            <a:endParaRPr lang="en-US" altLang="en-US" dirty="0" smtClean="0"/>
          </a:p>
          <a:p>
            <a:r>
              <a:rPr lang="en-US" altLang="en-US" dirty="0" smtClean="0"/>
              <a:t>The elevator speech. We’ve all heard of it: what you would say to someone if you had an opportunity to sell the library in a limited time exchange -- the ride from the hotel lobby to your floor. Or the taxi chat, or the grocery store, or parking lot speech.</a:t>
            </a:r>
          </a:p>
          <a:p>
            <a:endParaRPr lang="en-US" altLang="en-US" dirty="0" smtClean="0"/>
          </a:p>
          <a:p>
            <a:r>
              <a:rPr lang="en-US" altLang="en-US" dirty="0" smtClean="0"/>
              <a:t>Hard part – it forces you to be on. All the time. And ready to answer a multitude of questions -- “are there really that many libraries left?  What with e-books and the internet are they necessary? Are the layoffs at your school affecting your job?” Where do you go with so many of these questions?</a:t>
            </a:r>
          </a:p>
          <a:p>
            <a:endParaRPr lang="en-US" altLang="en-US" dirty="0" smtClean="0"/>
          </a:p>
          <a:p>
            <a:r>
              <a:rPr lang="en-US" altLang="en-US" dirty="0" smtClean="0"/>
              <a:t>So for today, let’s just focus on ESSA. How to make the case for ESSA,</a:t>
            </a:r>
            <a:r>
              <a:rPr lang="en-US" altLang="en-US" baseline="0" dirty="0" smtClean="0"/>
              <a:t> but again, these message can easily translate into the important role school librarians play in education. </a:t>
            </a:r>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883" indent="-285725">
              <a:defRPr>
                <a:solidFill>
                  <a:schemeClr val="tx1"/>
                </a:solidFill>
                <a:latin typeface="Arial" pitchFamily="34" charset="0"/>
              </a:defRPr>
            </a:lvl2pPr>
            <a:lvl3pPr marL="1142898" indent="-228580">
              <a:defRPr>
                <a:solidFill>
                  <a:schemeClr val="tx1"/>
                </a:solidFill>
                <a:latin typeface="Arial" pitchFamily="34" charset="0"/>
              </a:defRPr>
            </a:lvl3pPr>
            <a:lvl4pPr marL="1600057" indent="-228580">
              <a:defRPr>
                <a:solidFill>
                  <a:schemeClr val="tx1"/>
                </a:solidFill>
                <a:latin typeface="Arial" pitchFamily="34" charset="0"/>
              </a:defRPr>
            </a:lvl4pPr>
            <a:lvl5pPr marL="2057217" indent="-228580">
              <a:defRPr>
                <a:solidFill>
                  <a:schemeClr val="tx1"/>
                </a:solidFill>
                <a:latin typeface="Arial" pitchFamily="34" charset="0"/>
              </a:defRPr>
            </a:lvl5pPr>
            <a:lvl6pPr marL="2514376" indent="-228580" eaLnBrk="0" fontAlgn="base" hangingPunct="0">
              <a:spcBef>
                <a:spcPct val="0"/>
              </a:spcBef>
              <a:spcAft>
                <a:spcPct val="0"/>
              </a:spcAft>
              <a:defRPr>
                <a:solidFill>
                  <a:schemeClr val="tx1"/>
                </a:solidFill>
                <a:latin typeface="Arial" pitchFamily="34" charset="0"/>
              </a:defRPr>
            </a:lvl6pPr>
            <a:lvl7pPr marL="2971536" indent="-228580" eaLnBrk="0" fontAlgn="base" hangingPunct="0">
              <a:spcBef>
                <a:spcPct val="0"/>
              </a:spcBef>
              <a:spcAft>
                <a:spcPct val="0"/>
              </a:spcAft>
              <a:defRPr>
                <a:solidFill>
                  <a:schemeClr val="tx1"/>
                </a:solidFill>
                <a:latin typeface="Arial" pitchFamily="34" charset="0"/>
              </a:defRPr>
            </a:lvl7pPr>
            <a:lvl8pPr marL="3428694" indent="-228580" eaLnBrk="0" fontAlgn="base" hangingPunct="0">
              <a:spcBef>
                <a:spcPct val="0"/>
              </a:spcBef>
              <a:spcAft>
                <a:spcPct val="0"/>
              </a:spcAft>
              <a:defRPr>
                <a:solidFill>
                  <a:schemeClr val="tx1"/>
                </a:solidFill>
                <a:latin typeface="Arial" pitchFamily="34" charset="0"/>
              </a:defRPr>
            </a:lvl8pPr>
            <a:lvl9pPr marL="3885854" indent="-228580" eaLnBrk="0" fontAlgn="base" hangingPunct="0">
              <a:spcBef>
                <a:spcPct val="0"/>
              </a:spcBef>
              <a:spcAft>
                <a:spcPct val="0"/>
              </a:spcAft>
              <a:defRPr>
                <a:solidFill>
                  <a:schemeClr val="tx1"/>
                </a:solidFill>
                <a:latin typeface="Arial" pitchFamily="34" charset="0"/>
              </a:defRPr>
            </a:lvl9pPr>
          </a:lstStyle>
          <a:p>
            <a:fld id="{25519F79-9BE6-4F93-8CA9-114EC292FBC9}" type="slidenum">
              <a:rPr lang="en-US" altLang="en-US" smtClean="0"/>
              <a:pPr/>
              <a:t>28</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smtClean="0"/>
          </a:p>
          <a:p>
            <a:pPr>
              <a:defRPr/>
            </a:pPr>
            <a:r>
              <a:rPr lang="en-US" altLang="en-US" dirty="0" smtClean="0"/>
              <a:t>By now you should have a lot of “work’” in front of you that we are going to pull together</a:t>
            </a:r>
            <a:r>
              <a:rPr lang="en-US" altLang="en-US" baseline="0" dirty="0" smtClean="0"/>
              <a:t> into one last final step. </a:t>
            </a:r>
          </a:p>
          <a:p>
            <a:pPr>
              <a:defRPr/>
            </a:pPr>
            <a:endParaRPr lang="en-US" altLang="en-US" baseline="0" dirty="0" smtClean="0"/>
          </a:p>
          <a:p>
            <a:pPr>
              <a:defRPr/>
            </a:pPr>
            <a:r>
              <a:rPr lang="en-US" altLang="en-US" dirty="0" smtClean="0"/>
              <a:t>Here are the steps we will take to craft our elevator ride:</a:t>
            </a:r>
          </a:p>
          <a:p>
            <a:pPr marL="171435" indent="-171435">
              <a:buFontTx/>
              <a:buChar char="-"/>
              <a:defRPr/>
            </a:pPr>
            <a:r>
              <a:rPr lang="en-US" altLang="en-US" dirty="0" smtClean="0"/>
              <a:t>Review the four ESSA areas</a:t>
            </a:r>
          </a:p>
          <a:p>
            <a:pPr marL="171435" indent="-171435">
              <a:buFontTx/>
              <a:buChar char="-"/>
              <a:defRPr/>
            </a:pPr>
            <a:r>
              <a:rPr lang="en-US" altLang="en-US" dirty="0" smtClean="0"/>
              <a:t>Review the key messages on your card</a:t>
            </a:r>
          </a:p>
          <a:p>
            <a:pPr marL="171435" indent="-171435">
              <a:buFontTx/>
              <a:buChar char="-"/>
              <a:defRPr/>
            </a:pPr>
            <a:r>
              <a:rPr lang="en-US" altLang="en-US" dirty="0" smtClean="0"/>
              <a:t>Connect the dots to your work in a way that can relate to anyone</a:t>
            </a:r>
          </a:p>
          <a:p>
            <a:pPr>
              <a:defRPr/>
            </a:pPr>
            <a:endParaRPr lang="en-US" altLang="en-US" dirty="0" smtClean="0"/>
          </a:p>
          <a:p>
            <a:pPr>
              <a:defRPr/>
            </a:pPr>
            <a:endParaRPr lang="en-US" alt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883" indent="-285725">
              <a:defRPr>
                <a:solidFill>
                  <a:schemeClr val="tx1"/>
                </a:solidFill>
                <a:latin typeface="Arial" pitchFamily="34" charset="0"/>
              </a:defRPr>
            </a:lvl2pPr>
            <a:lvl3pPr marL="1142898" indent="-228580">
              <a:defRPr>
                <a:solidFill>
                  <a:schemeClr val="tx1"/>
                </a:solidFill>
                <a:latin typeface="Arial" pitchFamily="34" charset="0"/>
              </a:defRPr>
            </a:lvl3pPr>
            <a:lvl4pPr marL="1600057" indent="-228580">
              <a:defRPr>
                <a:solidFill>
                  <a:schemeClr val="tx1"/>
                </a:solidFill>
                <a:latin typeface="Arial" pitchFamily="34" charset="0"/>
              </a:defRPr>
            </a:lvl4pPr>
            <a:lvl5pPr marL="2057217" indent="-228580">
              <a:defRPr>
                <a:solidFill>
                  <a:schemeClr val="tx1"/>
                </a:solidFill>
                <a:latin typeface="Arial" pitchFamily="34" charset="0"/>
              </a:defRPr>
            </a:lvl5pPr>
            <a:lvl6pPr marL="2514376" indent="-228580" eaLnBrk="0" fontAlgn="base" hangingPunct="0">
              <a:spcBef>
                <a:spcPct val="0"/>
              </a:spcBef>
              <a:spcAft>
                <a:spcPct val="0"/>
              </a:spcAft>
              <a:defRPr>
                <a:solidFill>
                  <a:schemeClr val="tx1"/>
                </a:solidFill>
                <a:latin typeface="Arial" pitchFamily="34" charset="0"/>
              </a:defRPr>
            </a:lvl6pPr>
            <a:lvl7pPr marL="2971536" indent="-228580" eaLnBrk="0" fontAlgn="base" hangingPunct="0">
              <a:spcBef>
                <a:spcPct val="0"/>
              </a:spcBef>
              <a:spcAft>
                <a:spcPct val="0"/>
              </a:spcAft>
              <a:defRPr>
                <a:solidFill>
                  <a:schemeClr val="tx1"/>
                </a:solidFill>
                <a:latin typeface="Arial" pitchFamily="34" charset="0"/>
              </a:defRPr>
            </a:lvl7pPr>
            <a:lvl8pPr marL="3428694" indent="-228580" eaLnBrk="0" fontAlgn="base" hangingPunct="0">
              <a:spcBef>
                <a:spcPct val="0"/>
              </a:spcBef>
              <a:spcAft>
                <a:spcPct val="0"/>
              </a:spcAft>
              <a:defRPr>
                <a:solidFill>
                  <a:schemeClr val="tx1"/>
                </a:solidFill>
                <a:latin typeface="Arial" pitchFamily="34" charset="0"/>
              </a:defRPr>
            </a:lvl8pPr>
            <a:lvl9pPr marL="3885854" indent="-228580" eaLnBrk="0" fontAlgn="base" hangingPunct="0">
              <a:spcBef>
                <a:spcPct val="0"/>
              </a:spcBef>
              <a:spcAft>
                <a:spcPct val="0"/>
              </a:spcAft>
              <a:defRPr>
                <a:solidFill>
                  <a:schemeClr val="tx1"/>
                </a:solidFill>
                <a:latin typeface="Arial" pitchFamily="34" charset="0"/>
              </a:defRPr>
            </a:lvl9pPr>
          </a:lstStyle>
          <a:p>
            <a:fld id="{90B787F9-AC15-4123-9181-87CC4F76296B}" type="slidenum">
              <a:rPr lang="en-US" altLang="en-US" smtClean="0"/>
              <a:pPr/>
              <a:t>29</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You should have a handout entitled “Elevator Speech” – we will take 5 minutes for everyone to work independently and come up with response answers for the conversation starter “are there really that many libraries left?  What with e-books and the internet are they necessary?”  Draft responses that can connect back to each of the message points and four ESSA sections. </a:t>
            </a:r>
          </a:p>
          <a:p>
            <a:endParaRPr lang="en-US" altLang="en-US" dirty="0" smtClean="0"/>
          </a:p>
          <a:p>
            <a:r>
              <a:rPr lang="en-US" altLang="en-US" dirty="0" smtClean="0"/>
              <a:t>Here is an example-</a:t>
            </a:r>
          </a:p>
          <a:p>
            <a:pPr marL="181240" indent="-181240">
              <a:buFontTx/>
              <a:buChar char="-"/>
            </a:pPr>
            <a:r>
              <a:rPr lang="en-US" altLang="en-US" baseline="0" dirty="0" smtClean="0"/>
              <a:t>Look at the ESSA language</a:t>
            </a:r>
          </a:p>
          <a:p>
            <a:pPr marL="181240" indent="-181240">
              <a:buFontTx/>
              <a:buChar char="-"/>
            </a:pPr>
            <a:r>
              <a:rPr lang="en-US" altLang="en-US" baseline="0" dirty="0" smtClean="0"/>
              <a:t>Look at the message you developed</a:t>
            </a:r>
          </a:p>
          <a:p>
            <a:pPr marL="181240" indent="-181240">
              <a:buFontTx/>
              <a:buChar char="-"/>
            </a:pPr>
            <a:r>
              <a:rPr lang="en-US" altLang="en-US" baseline="0" dirty="0" smtClean="0"/>
              <a:t>Taking those two components incorporate into an answer to the questions “are there really that many libraries left? What with e-books and the internet are they necessary”?</a:t>
            </a:r>
            <a:endParaRPr lang="en-US" altLang="en-US" dirty="0" smtClean="0"/>
          </a:p>
          <a:p>
            <a:endParaRPr lang="en-US" altLang="en-US" dirty="0" smtClean="0"/>
          </a:p>
          <a:p>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883" indent="-285725">
              <a:defRPr>
                <a:solidFill>
                  <a:schemeClr val="tx1"/>
                </a:solidFill>
                <a:latin typeface="Arial" pitchFamily="34" charset="0"/>
              </a:defRPr>
            </a:lvl2pPr>
            <a:lvl3pPr marL="1142898" indent="-228580">
              <a:defRPr>
                <a:solidFill>
                  <a:schemeClr val="tx1"/>
                </a:solidFill>
                <a:latin typeface="Arial" pitchFamily="34" charset="0"/>
              </a:defRPr>
            </a:lvl3pPr>
            <a:lvl4pPr marL="1600057" indent="-228580">
              <a:defRPr>
                <a:solidFill>
                  <a:schemeClr val="tx1"/>
                </a:solidFill>
                <a:latin typeface="Arial" pitchFamily="34" charset="0"/>
              </a:defRPr>
            </a:lvl4pPr>
            <a:lvl5pPr marL="2057217" indent="-228580">
              <a:defRPr>
                <a:solidFill>
                  <a:schemeClr val="tx1"/>
                </a:solidFill>
                <a:latin typeface="Arial" pitchFamily="34" charset="0"/>
              </a:defRPr>
            </a:lvl5pPr>
            <a:lvl6pPr marL="2514376" indent="-228580" eaLnBrk="0" fontAlgn="base" hangingPunct="0">
              <a:spcBef>
                <a:spcPct val="0"/>
              </a:spcBef>
              <a:spcAft>
                <a:spcPct val="0"/>
              </a:spcAft>
              <a:defRPr>
                <a:solidFill>
                  <a:schemeClr val="tx1"/>
                </a:solidFill>
                <a:latin typeface="Arial" pitchFamily="34" charset="0"/>
              </a:defRPr>
            </a:lvl6pPr>
            <a:lvl7pPr marL="2971536" indent="-228580" eaLnBrk="0" fontAlgn="base" hangingPunct="0">
              <a:spcBef>
                <a:spcPct val="0"/>
              </a:spcBef>
              <a:spcAft>
                <a:spcPct val="0"/>
              </a:spcAft>
              <a:defRPr>
                <a:solidFill>
                  <a:schemeClr val="tx1"/>
                </a:solidFill>
                <a:latin typeface="Arial" pitchFamily="34" charset="0"/>
              </a:defRPr>
            </a:lvl7pPr>
            <a:lvl8pPr marL="3428694" indent="-228580" eaLnBrk="0" fontAlgn="base" hangingPunct="0">
              <a:spcBef>
                <a:spcPct val="0"/>
              </a:spcBef>
              <a:spcAft>
                <a:spcPct val="0"/>
              </a:spcAft>
              <a:defRPr>
                <a:solidFill>
                  <a:schemeClr val="tx1"/>
                </a:solidFill>
                <a:latin typeface="Arial" pitchFamily="34" charset="0"/>
              </a:defRPr>
            </a:lvl8pPr>
            <a:lvl9pPr marL="3885854" indent="-228580" eaLnBrk="0" fontAlgn="base" hangingPunct="0">
              <a:spcBef>
                <a:spcPct val="0"/>
              </a:spcBef>
              <a:spcAft>
                <a:spcPct val="0"/>
              </a:spcAft>
              <a:defRPr>
                <a:solidFill>
                  <a:schemeClr val="tx1"/>
                </a:solidFill>
                <a:latin typeface="Arial" pitchFamily="34" charset="0"/>
              </a:defRPr>
            </a:lvl9pPr>
          </a:lstStyle>
          <a:p>
            <a:fld id="{60DBD200-AB59-4DE6-B0D1-94837687382B}" type="slidenum">
              <a:rPr lang="en-US" altLang="en-US" smtClean="0"/>
              <a:pPr/>
              <a:t>30</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You should</a:t>
            </a:r>
            <a:r>
              <a:rPr lang="en-US" altLang="en-US" baseline="0" dirty="0" smtClean="0"/>
              <a:t> have all received a handbook for this workshop- everything you will see on the screen today (aside from the recording) is included with room to take notes.  You also have some worksheets and then additional materials and resources.  We know it’s a lot and probably looks a bit daunting, but we will cover it all and hopefully you will find it to be a resource to reference after the event.</a:t>
            </a:r>
          </a:p>
          <a:p>
            <a:endParaRPr lang="en-US" altLang="en-US" baseline="0" dirty="0" smtClean="0"/>
          </a:p>
          <a:p>
            <a:r>
              <a:rPr lang="en-US" altLang="en-US" baseline="0" dirty="0" smtClean="0"/>
              <a:t>Also, the presentation and materials will be given to MAME to post as they wish so please feel free to share this information with our colleagues. </a:t>
            </a:r>
            <a:endParaRPr lang="en-US"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83" indent="-285725">
              <a:defRPr>
                <a:solidFill>
                  <a:schemeClr val="tx1"/>
                </a:solidFill>
                <a:latin typeface="Arial" charset="0"/>
              </a:defRPr>
            </a:lvl2pPr>
            <a:lvl3pPr marL="1142898" indent="-228580">
              <a:defRPr>
                <a:solidFill>
                  <a:schemeClr val="tx1"/>
                </a:solidFill>
                <a:latin typeface="Arial" charset="0"/>
              </a:defRPr>
            </a:lvl3pPr>
            <a:lvl4pPr marL="1600057" indent="-228580">
              <a:defRPr>
                <a:solidFill>
                  <a:schemeClr val="tx1"/>
                </a:solidFill>
                <a:latin typeface="Arial" charset="0"/>
              </a:defRPr>
            </a:lvl4pPr>
            <a:lvl5pPr marL="2057217" indent="-228580">
              <a:defRPr>
                <a:solidFill>
                  <a:schemeClr val="tx1"/>
                </a:solidFill>
                <a:latin typeface="Arial" charset="0"/>
              </a:defRPr>
            </a:lvl5pPr>
            <a:lvl6pPr marL="2514376" indent="-228580" eaLnBrk="0" fontAlgn="base" hangingPunct="0">
              <a:spcBef>
                <a:spcPct val="0"/>
              </a:spcBef>
              <a:spcAft>
                <a:spcPct val="0"/>
              </a:spcAft>
              <a:defRPr>
                <a:solidFill>
                  <a:schemeClr val="tx1"/>
                </a:solidFill>
                <a:latin typeface="Arial" charset="0"/>
              </a:defRPr>
            </a:lvl6pPr>
            <a:lvl7pPr marL="2971536" indent="-228580" eaLnBrk="0" fontAlgn="base" hangingPunct="0">
              <a:spcBef>
                <a:spcPct val="0"/>
              </a:spcBef>
              <a:spcAft>
                <a:spcPct val="0"/>
              </a:spcAft>
              <a:defRPr>
                <a:solidFill>
                  <a:schemeClr val="tx1"/>
                </a:solidFill>
                <a:latin typeface="Arial" charset="0"/>
              </a:defRPr>
            </a:lvl7pPr>
            <a:lvl8pPr marL="3428694" indent="-228580" eaLnBrk="0" fontAlgn="base" hangingPunct="0">
              <a:spcBef>
                <a:spcPct val="0"/>
              </a:spcBef>
              <a:spcAft>
                <a:spcPct val="0"/>
              </a:spcAft>
              <a:defRPr>
                <a:solidFill>
                  <a:schemeClr val="tx1"/>
                </a:solidFill>
                <a:latin typeface="Arial" charset="0"/>
              </a:defRPr>
            </a:lvl8pPr>
            <a:lvl9pPr marL="3885854" indent="-228580" eaLnBrk="0" fontAlgn="base" hangingPunct="0">
              <a:spcBef>
                <a:spcPct val="0"/>
              </a:spcBef>
              <a:spcAft>
                <a:spcPct val="0"/>
              </a:spcAft>
              <a:defRPr>
                <a:solidFill>
                  <a:schemeClr val="tx1"/>
                </a:solidFill>
                <a:latin typeface="Arial" charset="0"/>
              </a:defRPr>
            </a:lvl9pPr>
          </a:lstStyle>
          <a:p>
            <a:fld id="{860236A0-8D24-491D-BCEA-7F91D96D7C02}" type="slidenum">
              <a:rPr lang="en-US" altLang="en-US">
                <a:solidFill>
                  <a:prstClr val="black"/>
                </a:solidFill>
              </a:rPr>
              <a:pPr/>
              <a:t>3</a:t>
            </a:fld>
            <a:endParaRPr lang="en-US"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endParaRPr lang="en-US" dirty="0" smtClean="0"/>
          </a:p>
          <a:p>
            <a:pPr>
              <a:defRPr/>
            </a:pPr>
            <a:r>
              <a:rPr lang="en-US" dirty="0" smtClean="0"/>
              <a:t>Reminders:</a:t>
            </a:r>
          </a:p>
          <a:p>
            <a:pPr marL="228580" indent="-228580">
              <a:buFontTx/>
              <a:buAutoNum type="arabicPeriod"/>
              <a:defRPr/>
            </a:pPr>
            <a:r>
              <a:rPr lang="en-US" dirty="0" smtClean="0"/>
              <a:t>The intention is to educate not humiliate.  You want to get the key words that ESSA uses into your responses but treat this cab drive as you would a patron who asks a question that may seem obvious to you.  Also, stay away from library lingo- “a library program” sounds like a read aloud not everything that encompasses your library activities, strategic plan and mission.  Often library lingo actually works against the message being received.</a:t>
            </a:r>
          </a:p>
          <a:p>
            <a:pPr marL="228580" indent="-228580">
              <a:buFontTx/>
              <a:buAutoNum type="arabicPeriod"/>
              <a:defRPr/>
            </a:pPr>
            <a:r>
              <a:rPr lang="en-US" dirty="0" smtClean="0"/>
              <a:t>Yes, access to information and equitable resources is very important, but look at the message card and translate into a simple, important message. “School librarians are often the single person in a school that can see the information needs of the entire student body and classroom teachers, and connect those needs to the necessary resources.”</a:t>
            </a:r>
          </a:p>
          <a:p>
            <a:pPr marL="228580" indent="-228580">
              <a:buFontTx/>
              <a:buAutoNum type="arabicPeriod"/>
              <a:defRPr/>
            </a:pPr>
            <a:r>
              <a:rPr lang="en-US" dirty="0" smtClean="0"/>
              <a:t>It may sound silly the more you articulate your “chat” and fine-tune your key points the more impactful each new encounter will be.</a:t>
            </a:r>
          </a:p>
          <a:p>
            <a:pPr marL="228580" indent="-228580">
              <a:buFontTx/>
              <a:buAutoNum type="arabicPeriod"/>
              <a:defRPr/>
            </a:pPr>
            <a:r>
              <a:rPr lang="en-US" dirty="0" smtClean="0"/>
              <a:t>Don’t wait for the opportunity, think of conversation starters that will lead you down the path to your topic.</a:t>
            </a:r>
          </a:p>
          <a:p>
            <a:pPr>
              <a:defRPr/>
            </a:pPr>
            <a:endParaRPr lang="en-US" dirty="0" smtClean="0"/>
          </a:p>
          <a:p>
            <a:pPr>
              <a:defRPr/>
            </a:pPr>
            <a:endParaRPr 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883" indent="-285725">
              <a:defRPr>
                <a:solidFill>
                  <a:schemeClr val="tx1"/>
                </a:solidFill>
                <a:latin typeface="Arial" pitchFamily="34" charset="0"/>
              </a:defRPr>
            </a:lvl2pPr>
            <a:lvl3pPr marL="1142898" indent="-228580">
              <a:defRPr>
                <a:solidFill>
                  <a:schemeClr val="tx1"/>
                </a:solidFill>
                <a:latin typeface="Arial" pitchFamily="34" charset="0"/>
              </a:defRPr>
            </a:lvl3pPr>
            <a:lvl4pPr marL="1600057" indent="-228580">
              <a:defRPr>
                <a:solidFill>
                  <a:schemeClr val="tx1"/>
                </a:solidFill>
                <a:latin typeface="Arial" pitchFamily="34" charset="0"/>
              </a:defRPr>
            </a:lvl4pPr>
            <a:lvl5pPr marL="2057217" indent="-228580">
              <a:defRPr>
                <a:solidFill>
                  <a:schemeClr val="tx1"/>
                </a:solidFill>
                <a:latin typeface="Arial" pitchFamily="34" charset="0"/>
              </a:defRPr>
            </a:lvl5pPr>
            <a:lvl6pPr marL="2514376" indent="-228580" eaLnBrk="0" fontAlgn="base" hangingPunct="0">
              <a:spcBef>
                <a:spcPct val="0"/>
              </a:spcBef>
              <a:spcAft>
                <a:spcPct val="0"/>
              </a:spcAft>
              <a:defRPr>
                <a:solidFill>
                  <a:schemeClr val="tx1"/>
                </a:solidFill>
                <a:latin typeface="Arial" pitchFamily="34" charset="0"/>
              </a:defRPr>
            </a:lvl6pPr>
            <a:lvl7pPr marL="2971536" indent="-228580" eaLnBrk="0" fontAlgn="base" hangingPunct="0">
              <a:spcBef>
                <a:spcPct val="0"/>
              </a:spcBef>
              <a:spcAft>
                <a:spcPct val="0"/>
              </a:spcAft>
              <a:defRPr>
                <a:solidFill>
                  <a:schemeClr val="tx1"/>
                </a:solidFill>
                <a:latin typeface="Arial" pitchFamily="34" charset="0"/>
              </a:defRPr>
            </a:lvl7pPr>
            <a:lvl8pPr marL="3428694" indent="-228580" eaLnBrk="0" fontAlgn="base" hangingPunct="0">
              <a:spcBef>
                <a:spcPct val="0"/>
              </a:spcBef>
              <a:spcAft>
                <a:spcPct val="0"/>
              </a:spcAft>
              <a:defRPr>
                <a:solidFill>
                  <a:schemeClr val="tx1"/>
                </a:solidFill>
                <a:latin typeface="Arial" pitchFamily="34" charset="0"/>
              </a:defRPr>
            </a:lvl8pPr>
            <a:lvl9pPr marL="3885854" indent="-228580" eaLnBrk="0" fontAlgn="base" hangingPunct="0">
              <a:spcBef>
                <a:spcPct val="0"/>
              </a:spcBef>
              <a:spcAft>
                <a:spcPct val="0"/>
              </a:spcAft>
              <a:defRPr>
                <a:solidFill>
                  <a:schemeClr val="tx1"/>
                </a:solidFill>
                <a:latin typeface="Arial" pitchFamily="34" charset="0"/>
              </a:defRPr>
            </a:lvl9pPr>
          </a:lstStyle>
          <a:p>
            <a:fld id="{716C4C22-B50A-4974-A08A-6093EA4F6FF1}" type="slidenum">
              <a:rPr lang="en-US" altLang="en-US" smtClean="0"/>
              <a:pPr/>
              <a:t>31</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steps</a:t>
            </a:r>
            <a:r>
              <a:rPr lang="en-US" baseline="0" dirty="0" smtClean="0"/>
              <a:t> are all outlined in the handout in your handbooks but let’s run through quickly.</a:t>
            </a:r>
          </a:p>
          <a:p>
            <a:endParaRPr lang="en-US" baseline="0" dirty="0" smtClean="0"/>
          </a:p>
          <a:p>
            <a:r>
              <a:rPr lang="en-US" baseline="0" dirty="0" smtClean="0"/>
              <a:t>Step 1- we’ve pre-filled the ESSA Language and messages from the message cards in the first two columns. </a:t>
            </a:r>
          </a:p>
          <a:p>
            <a:pPr marL="181240" indent="-181240">
              <a:buFont typeface="Arial" panose="020B0604020202020204" pitchFamily="34" charset="0"/>
              <a:buChar char="•"/>
            </a:pPr>
            <a:r>
              <a:rPr lang="en-US" baseline="0" dirty="0" smtClean="0"/>
              <a:t>The third column is where you take the ESSA language and school library talking point to “answer” the questions at the top:</a:t>
            </a:r>
          </a:p>
          <a:p>
            <a:r>
              <a:rPr lang="en-US" dirty="0" smtClean="0"/>
              <a:t>“Are there really any libraries left? “ </a:t>
            </a:r>
          </a:p>
          <a:p>
            <a:r>
              <a:rPr lang="en-US" dirty="0" smtClean="0"/>
              <a:t>“What with e-books and Internet are they necessary?” </a:t>
            </a:r>
          </a:p>
          <a:p>
            <a:pPr marL="181240" indent="-181240">
              <a:buFont typeface="Arial" panose="020B0604020202020204" pitchFamily="34" charset="0"/>
              <a:buChar char="•"/>
            </a:pPr>
            <a:r>
              <a:rPr lang="en-US" dirty="0" smtClean="0"/>
              <a:t>The final column is where</a:t>
            </a:r>
            <a:r>
              <a:rPr lang="en-US" baseline="0" dirty="0" smtClean="0"/>
              <a:t> you </a:t>
            </a:r>
            <a:r>
              <a:rPr lang="en-US" dirty="0" smtClean="0"/>
              <a:t>connect your answer to actual events, practice, experiences you’ve had in your school library. </a:t>
            </a:r>
          </a:p>
          <a:p>
            <a:r>
              <a:rPr lang="en-US" dirty="0" smtClean="0"/>
              <a:t>You</a:t>
            </a:r>
            <a:r>
              <a:rPr lang="en-US" baseline="0" dirty="0" smtClean="0"/>
              <a:t> now need to fill in the chart- once that is done hold on before going to the next step. Since the chart requires you to add personal experiences this can be done independently but don’t hesitate to share example or ideas if you or a neighbor appear stuck. We will check back in in about 15 minutes to see where everyone is. </a:t>
            </a:r>
            <a:endParaRPr lang="en-US" dirty="0" smtClean="0"/>
          </a:p>
        </p:txBody>
      </p:sp>
      <p:sp>
        <p:nvSpPr>
          <p:cNvPr id="4" name="Slide Number Placeholder 3"/>
          <p:cNvSpPr>
            <a:spLocks noGrp="1"/>
          </p:cNvSpPr>
          <p:nvPr>
            <p:ph type="sldNum" sz="quarter" idx="10"/>
          </p:nvPr>
        </p:nvSpPr>
        <p:spPr/>
        <p:txBody>
          <a:bodyPr/>
          <a:lstStyle/>
          <a:p>
            <a:fld id="{32F959FB-4DC4-41E1-897B-48507A490F1B}" type="slidenum">
              <a:rPr lang="en-US" smtClean="0"/>
              <a:t>32</a:t>
            </a:fld>
            <a:endParaRPr lang="en-US"/>
          </a:p>
        </p:txBody>
      </p:sp>
    </p:spTree>
    <p:extLst>
      <p:ext uri="{BB962C8B-B14F-4D97-AF65-F5344CB8AC3E}">
        <p14:creationId xmlns:p14="http://schemas.microsoft.com/office/powerpoint/2010/main" val="1173966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Step 2</a:t>
            </a:r>
          </a:p>
          <a:p>
            <a:r>
              <a:rPr lang="en-US" baseline="0" dirty="0" smtClean="0"/>
              <a:t>• Pair up with someone, or form a small group (3-4)</a:t>
            </a:r>
          </a:p>
          <a:p>
            <a:r>
              <a:rPr lang="en-US" baseline="0" dirty="0" smtClean="0"/>
              <a:t>• One person asks: Are there really any libraries left?  What with e-books and Internet are they necessary?</a:t>
            </a:r>
          </a:p>
          <a:p>
            <a:r>
              <a:rPr lang="en-US" baseline="0" dirty="0" smtClean="0"/>
              <a:t>• The other person practices their answer to the question, and provides an example from their experience.</a:t>
            </a:r>
          </a:p>
          <a:p>
            <a:r>
              <a:rPr lang="en-US" baseline="0" dirty="0" smtClean="0"/>
              <a:t>• Switch roles, and continue until you’ve each had a chance to run through all four ESSA sections.</a:t>
            </a:r>
          </a:p>
          <a:p>
            <a:endParaRPr lang="en-US" baseline="0" dirty="0" smtClean="0"/>
          </a:p>
          <a:p>
            <a:r>
              <a:rPr lang="en-US" baseline="0" dirty="0" smtClean="0"/>
              <a:t>Take 15 minutes to practice</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32F959FB-4DC4-41E1-897B-48507A490F1B}" type="slidenum">
              <a:rPr lang="en-US">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173966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Step Three:  Fine Tuning</a:t>
            </a:r>
          </a:p>
          <a:p>
            <a:endParaRPr lang="en-US" baseline="0" dirty="0" smtClean="0"/>
          </a:p>
          <a:p>
            <a:r>
              <a:rPr lang="en-US" baseline="0" dirty="0" smtClean="0"/>
              <a:t>Take a few minutes to discuss each other’s talking points.  Was the message clear?  Could you picture the experience they were providing as an example?  If you were someone with no connection to school libraries would the message compel you to re-think the role of the school library in today’s world?</a:t>
            </a:r>
          </a:p>
          <a:p>
            <a:endParaRPr lang="en-US" baseline="0" dirty="0" smtClean="0"/>
          </a:p>
          <a:p>
            <a:r>
              <a:rPr lang="en-US" baseline="0" dirty="0" smtClean="0"/>
              <a:t>It’s very easy to “preach to the choir” so critically consider the wording that’s being used.  For instance, someone may be not understand a circulation statistic- but someone would understand the need for a fully funded program so that students can access books for pleasure reading at any time, and connect the technology role of the school librarian- it’s not just about have books on shelves, which is important, but you also curate e-books.  This is a message that make a connection instead of discussing the high volume of circulation in your library. </a:t>
            </a:r>
          </a:p>
          <a:p>
            <a:endParaRPr lang="en-US" baseline="0" dirty="0" smtClean="0"/>
          </a:p>
          <a:p>
            <a:r>
              <a:rPr lang="en-US" baseline="0" dirty="0" smtClean="0"/>
              <a:t>Take 15 minutes</a:t>
            </a:r>
          </a:p>
          <a:p>
            <a:endParaRPr lang="en-US" dirty="0" smtClean="0"/>
          </a:p>
        </p:txBody>
      </p:sp>
      <p:sp>
        <p:nvSpPr>
          <p:cNvPr id="4" name="Slide Number Placeholder 3"/>
          <p:cNvSpPr>
            <a:spLocks noGrp="1"/>
          </p:cNvSpPr>
          <p:nvPr>
            <p:ph type="sldNum" sz="quarter" idx="10"/>
          </p:nvPr>
        </p:nvSpPr>
        <p:spPr/>
        <p:txBody>
          <a:bodyPr/>
          <a:lstStyle/>
          <a:p>
            <a:fld id="{32F959FB-4DC4-41E1-897B-48507A490F1B}" type="slidenum">
              <a:rPr lang="en-US">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173966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Step Four- Practice Again</a:t>
            </a:r>
          </a:p>
          <a:p>
            <a:endParaRPr lang="en-US" baseline="0" dirty="0" smtClean="0"/>
          </a:p>
          <a:p>
            <a:r>
              <a:rPr lang="en-US" dirty="0" smtClean="0"/>
              <a:t>Think</a:t>
            </a:r>
            <a:r>
              <a:rPr lang="en-US" baseline="0" dirty="0" smtClean="0"/>
              <a:t> about those times in your life when you’ve had to speak about something important- a presentation, a serious conversation with your supervisor, perhaps a difficult conversation with a parent- you didn’t jot down a few notes and then forget about it until that time came to talk.  At the very least you ran through the conversation in your head several times.</a:t>
            </a:r>
          </a:p>
          <a:p>
            <a:endParaRPr lang="en-US" baseline="0" dirty="0" smtClean="0"/>
          </a:p>
          <a:p>
            <a:r>
              <a:rPr lang="en-US" baseline="0" dirty="0" smtClean="0"/>
              <a:t>You could find yourself in a situation in which you have one chance to make a last impression on a key decision maker- be prepared.  On your ride to/from work practice the conversation.  Take one message point per day and practice in the mirror.  Each message will take less than a minute to practice and that is time well spent when your strong message ensures the valuable place school librarians and school libraries will continue to play in today’s education. </a:t>
            </a:r>
            <a:endParaRPr lang="en-US" dirty="0" smtClean="0"/>
          </a:p>
        </p:txBody>
      </p:sp>
      <p:sp>
        <p:nvSpPr>
          <p:cNvPr id="4" name="Slide Number Placeholder 3"/>
          <p:cNvSpPr>
            <a:spLocks noGrp="1"/>
          </p:cNvSpPr>
          <p:nvPr>
            <p:ph type="sldNum" sz="quarter" idx="10"/>
          </p:nvPr>
        </p:nvSpPr>
        <p:spPr/>
        <p:txBody>
          <a:bodyPr/>
          <a:lstStyle/>
          <a:p>
            <a:fld id="{32F959FB-4DC4-41E1-897B-48507A490F1B}" type="slidenum">
              <a:rPr lang="en-US">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173966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 have a few minutes left for questions.</a:t>
            </a:r>
            <a:r>
              <a:rPr lang="en-US" altLang="en-US" baseline="0" dirty="0" smtClean="0"/>
              <a:t>  </a:t>
            </a:r>
            <a:endParaRPr lang="en-US" alt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883" indent="-285725">
              <a:defRPr>
                <a:solidFill>
                  <a:schemeClr val="tx1"/>
                </a:solidFill>
                <a:latin typeface="Arial" pitchFamily="34" charset="0"/>
              </a:defRPr>
            </a:lvl2pPr>
            <a:lvl3pPr marL="1142898" indent="-228580">
              <a:defRPr>
                <a:solidFill>
                  <a:schemeClr val="tx1"/>
                </a:solidFill>
                <a:latin typeface="Arial" pitchFamily="34" charset="0"/>
              </a:defRPr>
            </a:lvl3pPr>
            <a:lvl4pPr marL="1600057" indent="-228580">
              <a:defRPr>
                <a:solidFill>
                  <a:schemeClr val="tx1"/>
                </a:solidFill>
                <a:latin typeface="Arial" pitchFamily="34" charset="0"/>
              </a:defRPr>
            </a:lvl4pPr>
            <a:lvl5pPr marL="2057217" indent="-228580">
              <a:defRPr>
                <a:solidFill>
                  <a:schemeClr val="tx1"/>
                </a:solidFill>
                <a:latin typeface="Arial" pitchFamily="34" charset="0"/>
              </a:defRPr>
            </a:lvl5pPr>
            <a:lvl6pPr marL="2514376" indent="-228580" eaLnBrk="0" fontAlgn="base" hangingPunct="0">
              <a:spcBef>
                <a:spcPct val="0"/>
              </a:spcBef>
              <a:spcAft>
                <a:spcPct val="0"/>
              </a:spcAft>
              <a:defRPr>
                <a:solidFill>
                  <a:schemeClr val="tx1"/>
                </a:solidFill>
                <a:latin typeface="Arial" pitchFamily="34" charset="0"/>
              </a:defRPr>
            </a:lvl6pPr>
            <a:lvl7pPr marL="2971536" indent="-228580" eaLnBrk="0" fontAlgn="base" hangingPunct="0">
              <a:spcBef>
                <a:spcPct val="0"/>
              </a:spcBef>
              <a:spcAft>
                <a:spcPct val="0"/>
              </a:spcAft>
              <a:defRPr>
                <a:solidFill>
                  <a:schemeClr val="tx1"/>
                </a:solidFill>
                <a:latin typeface="Arial" pitchFamily="34" charset="0"/>
              </a:defRPr>
            </a:lvl7pPr>
            <a:lvl8pPr marL="3428694" indent="-228580" eaLnBrk="0" fontAlgn="base" hangingPunct="0">
              <a:spcBef>
                <a:spcPct val="0"/>
              </a:spcBef>
              <a:spcAft>
                <a:spcPct val="0"/>
              </a:spcAft>
              <a:defRPr>
                <a:solidFill>
                  <a:schemeClr val="tx1"/>
                </a:solidFill>
                <a:latin typeface="Arial" pitchFamily="34" charset="0"/>
              </a:defRPr>
            </a:lvl8pPr>
            <a:lvl9pPr marL="3885854" indent="-228580" eaLnBrk="0" fontAlgn="base" hangingPunct="0">
              <a:spcBef>
                <a:spcPct val="0"/>
              </a:spcBef>
              <a:spcAft>
                <a:spcPct val="0"/>
              </a:spcAft>
              <a:defRPr>
                <a:solidFill>
                  <a:schemeClr val="tx1"/>
                </a:solidFill>
                <a:latin typeface="Arial" pitchFamily="34" charset="0"/>
              </a:defRPr>
            </a:lvl9pPr>
          </a:lstStyle>
          <a:p>
            <a:fld id="{0AADCD99-8702-4825-9F35-589EDF000B60}" type="slidenum">
              <a:rPr lang="en-US" altLang="en-US" smtClean="0"/>
              <a:pPr/>
              <a:t>36</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exciting times and ESSA is an opportunity</a:t>
            </a:r>
            <a:r>
              <a:rPr lang="en-US" baseline="0" dirty="0" smtClean="0"/>
              <a:t> that impacts every librarian in every state.  AASL is making state specific presentations because there are nuances to each state’s implementation, and we also feel strongly in the power of face-to-face connections and group work, BUT, excitement and action is contagious!  So we would love for all of you social media mavens in the group to share the work being done today with the school library community.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F959FB-4DC4-41E1-897B-48507A490F1B}" type="slidenum">
              <a:rPr lang="en-US" smtClean="0"/>
              <a:t>4</a:t>
            </a:fld>
            <a:endParaRPr lang="en-US"/>
          </a:p>
        </p:txBody>
      </p:sp>
    </p:spTree>
    <p:extLst>
      <p:ext uri="{BB962C8B-B14F-4D97-AF65-F5344CB8AC3E}">
        <p14:creationId xmlns:p14="http://schemas.microsoft.com/office/powerpoint/2010/main" val="3455112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all things AASL</a:t>
            </a:r>
            <a:r>
              <a:rPr lang="en-US" baseline="0" dirty="0" smtClean="0"/>
              <a:t> ESSA we’ve created a microsite.  You should have a flyer that outlines what is included on the site but to highlight one important area is the “discussion forums.”  While each state has approximately the same time table to get their plans done the role of the school librarian and involvement in those plans will vary and so let’s share- discuss your wins, discuss your struggles, just discuss. Also as we work through the material in the handbook you’ll be working on identifying stakeholders and developing messages and we would love for you to share those pieces too!</a:t>
            </a:r>
            <a:endParaRPr lang="en-US" dirty="0"/>
          </a:p>
        </p:txBody>
      </p:sp>
      <p:sp>
        <p:nvSpPr>
          <p:cNvPr id="4" name="Slide Number Placeholder 3"/>
          <p:cNvSpPr>
            <a:spLocks noGrp="1"/>
          </p:cNvSpPr>
          <p:nvPr>
            <p:ph type="sldNum" sz="quarter" idx="10"/>
          </p:nvPr>
        </p:nvSpPr>
        <p:spPr/>
        <p:txBody>
          <a:bodyPr/>
          <a:lstStyle/>
          <a:p>
            <a:fld id="{32F959FB-4DC4-41E1-897B-48507A490F1B}" type="slidenum">
              <a:rPr lang="en-US" smtClean="0"/>
              <a:t>5</a:t>
            </a:fld>
            <a:endParaRPr lang="en-US"/>
          </a:p>
        </p:txBody>
      </p:sp>
    </p:spTree>
    <p:extLst>
      <p:ext uri="{BB962C8B-B14F-4D97-AF65-F5344CB8AC3E}">
        <p14:creationId xmlns:p14="http://schemas.microsoft.com/office/powerpoint/2010/main" val="1663274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And now I’d like to introduce our executive director of the ALA Washington Office, Emily Sheketoff.  Emily and her team were integral to not only our recent efforts and victory but also for her decade of continuous efforts to ensure the specific language for “school librarian” is included in K-12 legislation.  Having legislators recognize school librarians and school library programs as critical to successful K-12 programs is a tremendous feat and we thank you and your team.  </a:t>
            </a:r>
          </a:p>
          <a:p>
            <a:endParaRPr lang="en-US" altLang="en-US" dirty="0" smtClean="0"/>
          </a:p>
          <a:p>
            <a:r>
              <a:rPr lang="en-US" altLang="en-US" dirty="0" smtClean="0"/>
              <a:t>Emily was kind enough to record this presentation for</a:t>
            </a:r>
            <a:r>
              <a:rPr lang="en-US" altLang="en-US" baseline="0" dirty="0" smtClean="0"/>
              <a:t> these state workshops.  Connect to Vimeo- https://vimeo.com/181232533 </a:t>
            </a:r>
          </a:p>
          <a:p>
            <a:r>
              <a:rPr lang="en-US" altLang="en-US" baseline="0" dirty="0" smtClean="0"/>
              <a:t> </a:t>
            </a:r>
            <a:endParaRPr lang="en-US"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83" indent="-285725">
              <a:defRPr>
                <a:solidFill>
                  <a:schemeClr val="tx1"/>
                </a:solidFill>
                <a:latin typeface="Arial" charset="0"/>
              </a:defRPr>
            </a:lvl2pPr>
            <a:lvl3pPr marL="1142898" indent="-228580">
              <a:defRPr>
                <a:solidFill>
                  <a:schemeClr val="tx1"/>
                </a:solidFill>
                <a:latin typeface="Arial" charset="0"/>
              </a:defRPr>
            </a:lvl3pPr>
            <a:lvl4pPr marL="1600057" indent="-228580">
              <a:defRPr>
                <a:solidFill>
                  <a:schemeClr val="tx1"/>
                </a:solidFill>
                <a:latin typeface="Arial" charset="0"/>
              </a:defRPr>
            </a:lvl4pPr>
            <a:lvl5pPr marL="2057217" indent="-228580">
              <a:defRPr>
                <a:solidFill>
                  <a:schemeClr val="tx1"/>
                </a:solidFill>
                <a:latin typeface="Arial" charset="0"/>
              </a:defRPr>
            </a:lvl5pPr>
            <a:lvl6pPr marL="2514376" indent="-228580" eaLnBrk="0" fontAlgn="base" hangingPunct="0">
              <a:spcBef>
                <a:spcPct val="0"/>
              </a:spcBef>
              <a:spcAft>
                <a:spcPct val="0"/>
              </a:spcAft>
              <a:defRPr>
                <a:solidFill>
                  <a:schemeClr val="tx1"/>
                </a:solidFill>
                <a:latin typeface="Arial" charset="0"/>
              </a:defRPr>
            </a:lvl6pPr>
            <a:lvl7pPr marL="2971536" indent="-228580" eaLnBrk="0" fontAlgn="base" hangingPunct="0">
              <a:spcBef>
                <a:spcPct val="0"/>
              </a:spcBef>
              <a:spcAft>
                <a:spcPct val="0"/>
              </a:spcAft>
              <a:defRPr>
                <a:solidFill>
                  <a:schemeClr val="tx1"/>
                </a:solidFill>
                <a:latin typeface="Arial" charset="0"/>
              </a:defRPr>
            </a:lvl7pPr>
            <a:lvl8pPr marL="3428694" indent="-228580" eaLnBrk="0" fontAlgn="base" hangingPunct="0">
              <a:spcBef>
                <a:spcPct val="0"/>
              </a:spcBef>
              <a:spcAft>
                <a:spcPct val="0"/>
              </a:spcAft>
              <a:defRPr>
                <a:solidFill>
                  <a:schemeClr val="tx1"/>
                </a:solidFill>
                <a:latin typeface="Arial" charset="0"/>
              </a:defRPr>
            </a:lvl8pPr>
            <a:lvl9pPr marL="3885854" indent="-228580" eaLnBrk="0" fontAlgn="base" hangingPunct="0">
              <a:spcBef>
                <a:spcPct val="0"/>
              </a:spcBef>
              <a:spcAft>
                <a:spcPct val="0"/>
              </a:spcAft>
              <a:defRPr>
                <a:solidFill>
                  <a:schemeClr val="tx1"/>
                </a:solidFill>
                <a:latin typeface="Arial" charset="0"/>
              </a:defRPr>
            </a:lvl9pPr>
          </a:lstStyle>
          <a:p>
            <a:fld id="{DB695199-7C16-47D8-A07F-F2B38710D15E}" type="slidenum">
              <a:rPr lang="en-US" altLang="en-US">
                <a:solidFill>
                  <a:prstClr val="black"/>
                </a:solidFill>
              </a:rPr>
              <a:pPr/>
              <a:t>6</a:t>
            </a:fld>
            <a:endParaRPr lang="en-US"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main page for ESSA information</a:t>
            </a:r>
            <a:r>
              <a:rPr lang="en-US" baseline="0" dirty="0" smtClean="0"/>
              <a:t> from the Massachusetts Department of Education.  </a:t>
            </a:r>
          </a:p>
        </p:txBody>
      </p:sp>
      <p:sp>
        <p:nvSpPr>
          <p:cNvPr id="4" name="Slide Number Placeholder 3"/>
          <p:cNvSpPr>
            <a:spLocks noGrp="1"/>
          </p:cNvSpPr>
          <p:nvPr>
            <p:ph type="sldNum" sz="quarter" idx="10"/>
          </p:nvPr>
        </p:nvSpPr>
        <p:spPr/>
        <p:txBody>
          <a:bodyPr/>
          <a:lstStyle/>
          <a:p>
            <a:fld id="{32F959FB-4DC4-41E1-897B-48507A490F1B}" type="slidenum">
              <a:rPr lang="en-US" smtClean="0"/>
              <a:t>7</a:t>
            </a:fld>
            <a:endParaRPr lang="en-US"/>
          </a:p>
        </p:txBody>
      </p:sp>
    </p:spTree>
    <p:extLst>
      <p:ext uri="{BB962C8B-B14F-4D97-AF65-F5344CB8AC3E}">
        <p14:creationId xmlns:p14="http://schemas.microsoft.com/office/powerpoint/2010/main" val="3847398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of these documents have been included in your handbook, but here are the links</a:t>
            </a:r>
            <a:endParaRPr lang="en-US" dirty="0"/>
          </a:p>
        </p:txBody>
      </p:sp>
      <p:sp>
        <p:nvSpPr>
          <p:cNvPr id="4" name="Slide Number Placeholder 3"/>
          <p:cNvSpPr>
            <a:spLocks noGrp="1"/>
          </p:cNvSpPr>
          <p:nvPr>
            <p:ph type="sldNum" sz="quarter" idx="10"/>
          </p:nvPr>
        </p:nvSpPr>
        <p:spPr/>
        <p:txBody>
          <a:bodyPr/>
          <a:lstStyle/>
          <a:p>
            <a:fld id="{32F959FB-4DC4-41E1-897B-48507A490F1B}" type="slidenum">
              <a:rPr lang="en-US" smtClean="0"/>
              <a:t>8</a:t>
            </a:fld>
            <a:endParaRPr lang="en-US"/>
          </a:p>
        </p:txBody>
      </p:sp>
    </p:spTree>
    <p:extLst>
      <p:ext uri="{BB962C8B-B14F-4D97-AF65-F5344CB8AC3E}">
        <p14:creationId xmlns:p14="http://schemas.microsoft.com/office/powerpoint/2010/main" val="3079552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MSLA representative to share. </a:t>
            </a:r>
          </a:p>
          <a:p>
            <a:endParaRPr lang="en-US" baseline="0" dirty="0" smtClean="0"/>
          </a:p>
          <a:p>
            <a:r>
              <a:rPr lang="en-US" baseline="0" dirty="0" smtClean="0"/>
              <a:t>As you can see this process will take time and while the proposing is underway the role of school librarians in this plan can not stop until the plan has been accepted, and includes school librarians/libraries.  This timeline breaks down the phases but know that changes and adjustments will be taking place throughout the year so we must be vigilant in continuing our efforts to be seated at the table during these critical discussions. </a:t>
            </a:r>
            <a:endParaRPr lang="en-US" dirty="0"/>
          </a:p>
        </p:txBody>
      </p:sp>
      <p:sp>
        <p:nvSpPr>
          <p:cNvPr id="4" name="Slide Number Placeholder 3"/>
          <p:cNvSpPr>
            <a:spLocks noGrp="1"/>
          </p:cNvSpPr>
          <p:nvPr>
            <p:ph type="sldNum" sz="quarter" idx="10"/>
          </p:nvPr>
        </p:nvSpPr>
        <p:spPr/>
        <p:txBody>
          <a:bodyPr/>
          <a:lstStyle/>
          <a:p>
            <a:fld id="{32F959FB-4DC4-41E1-897B-48507A490F1B}" type="slidenum">
              <a:rPr lang="en-US" smtClean="0"/>
              <a:t>9</a:t>
            </a:fld>
            <a:endParaRPr lang="en-US"/>
          </a:p>
        </p:txBody>
      </p:sp>
    </p:spTree>
    <p:extLst>
      <p:ext uri="{BB962C8B-B14F-4D97-AF65-F5344CB8AC3E}">
        <p14:creationId xmlns:p14="http://schemas.microsoft.com/office/powerpoint/2010/main" val="212546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 name="Picture 5" descr="AASL_2014_PPTtemplate_Title1.jpg"/>
          <p:cNvPicPr>
            <a:picLocks noChangeAspect="1"/>
          </p:cNvPicPr>
          <p:nvPr userDrawn="1"/>
        </p:nvPicPr>
        <p:blipFill>
          <a:blip r:embed="rId2">
            <a:extLst>
              <a:ext uri="{28A0092B-C50C-407E-A947-70E740481C1C}">
                <a14:useLocalDpi xmlns:a14="http://schemas.microsoft.com/office/drawing/2010/main" val="0"/>
              </a:ext>
            </a:extLst>
          </a:blip>
          <a:srcRect t="3125" b="3125"/>
          <a:stretch>
            <a:fillRect/>
          </a:stretch>
        </p:blipFill>
        <p:spPr bwMode="auto">
          <a:xfrm>
            <a:off x="0" y="0"/>
            <a:ext cx="9144000"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381000" y="2362200"/>
            <a:ext cx="8382000" cy="1362075"/>
          </a:xfrm>
        </p:spPr>
        <p:txBody>
          <a:bodyPr anchor="t"/>
          <a:lstStyle>
            <a:lvl1pPr algn="ctr">
              <a:defRPr sz="4000" b="1" cap="all">
                <a:solidFill>
                  <a:schemeClr val="tx2">
                    <a:lumMod val="75000"/>
                  </a:schemeClr>
                </a:solidFill>
              </a:defRPr>
            </a:lvl1pPr>
          </a:lstStyle>
          <a:p>
            <a:r>
              <a:rPr lang="en-US" dirty="0" smtClean="0"/>
              <a:t>Click to edit Master title style</a:t>
            </a:r>
            <a:endParaRPr lang="en-US" dirty="0"/>
          </a:p>
        </p:txBody>
      </p:sp>
      <p:sp>
        <p:nvSpPr>
          <p:cNvPr id="11" name="Text Placeholder 2"/>
          <p:cNvSpPr>
            <a:spLocks noGrp="1"/>
          </p:cNvSpPr>
          <p:nvPr>
            <p:ph type="body" idx="1"/>
          </p:nvPr>
        </p:nvSpPr>
        <p:spPr>
          <a:xfrm>
            <a:off x="381000" y="3733800"/>
            <a:ext cx="8382000" cy="890587"/>
          </a:xfrm>
        </p:spPr>
        <p:txBody>
          <a:bodyPr anchor="b"/>
          <a:lstStyle>
            <a:lvl1pPr marL="0" indent="0" algn="ctr">
              <a:buNone/>
              <a:defRPr sz="2400" b="1">
                <a:solidFill>
                  <a:schemeClr val="tx2">
                    <a:lumMod val="75000"/>
                  </a:schemeClr>
                </a:solidFill>
                <a:latin typeface="Myriad Pro Cond"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07163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t="3125" b="3125"/>
          <a:stretch>
            <a:fillRect/>
          </a:stretch>
        </p:blipFill>
        <p:spPr bwMode="auto">
          <a:xfrm>
            <a:off x="0" y="0"/>
            <a:ext cx="9144000"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3352800"/>
            <a:ext cx="8382000" cy="1362075"/>
          </a:xfrm>
        </p:spPr>
        <p:txBody>
          <a:bodyPr anchor="t"/>
          <a:lstStyle>
            <a:lvl1pPr algn="ctr">
              <a:defRPr sz="4000" b="1" cap="all">
                <a:solidFill>
                  <a:schemeClr val="tx2">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462213"/>
            <a:ext cx="8382000" cy="890587"/>
          </a:xfrm>
        </p:spPr>
        <p:txBody>
          <a:bodyPr anchor="b"/>
          <a:lstStyle>
            <a:lvl1pPr marL="0" indent="0" algn="ctr">
              <a:buNone/>
              <a:defRPr sz="2400" b="1">
                <a:solidFill>
                  <a:schemeClr val="tx2">
                    <a:lumMod val="75000"/>
                  </a:schemeClr>
                </a:solidFill>
                <a:latin typeface="Myriad Pro Cond"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983514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lstStyle>
            <a:lvl1pPr algn="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297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8585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955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6598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801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524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468509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noChangeArrowheads="1"/>
          </p:cNvPicPr>
          <p:nvPr userDrawn="1"/>
        </p:nvPicPr>
        <p:blipFill>
          <a:blip r:embed="rId11">
            <a:extLst>
              <a:ext uri="{28A0092B-C50C-407E-A947-70E740481C1C}">
                <a14:useLocalDpi xmlns:a14="http://schemas.microsoft.com/office/drawing/2010/main" val="0"/>
              </a:ext>
            </a:extLst>
          </a:blip>
          <a:srcRect b="625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304800"/>
            <a:ext cx="82296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238348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r" rtl="0" eaLnBrk="0" fontAlgn="base" hangingPunct="0">
        <a:spcBef>
          <a:spcPct val="0"/>
        </a:spcBef>
        <a:spcAft>
          <a:spcPct val="0"/>
        </a:spcAft>
        <a:defRPr sz="3600" b="1" kern="1200">
          <a:solidFill>
            <a:schemeClr val="bg1"/>
          </a:solidFill>
          <a:latin typeface="Myriad Pro" pitchFamily="34" charset="0"/>
          <a:ea typeface="+mj-ea"/>
          <a:cs typeface="+mj-cs"/>
        </a:defRPr>
      </a:lvl1pPr>
      <a:lvl2pPr algn="r" rtl="0" eaLnBrk="0" fontAlgn="base" hangingPunct="0">
        <a:spcBef>
          <a:spcPct val="0"/>
        </a:spcBef>
        <a:spcAft>
          <a:spcPct val="0"/>
        </a:spcAft>
        <a:defRPr sz="3600" b="1">
          <a:solidFill>
            <a:schemeClr val="bg1"/>
          </a:solidFill>
          <a:latin typeface="Myriad Pro" pitchFamily="34" charset="0"/>
        </a:defRPr>
      </a:lvl2pPr>
      <a:lvl3pPr algn="r" rtl="0" eaLnBrk="0" fontAlgn="base" hangingPunct="0">
        <a:spcBef>
          <a:spcPct val="0"/>
        </a:spcBef>
        <a:spcAft>
          <a:spcPct val="0"/>
        </a:spcAft>
        <a:defRPr sz="3600" b="1">
          <a:solidFill>
            <a:schemeClr val="bg1"/>
          </a:solidFill>
          <a:latin typeface="Myriad Pro" pitchFamily="34" charset="0"/>
        </a:defRPr>
      </a:lvl3pPr>
      <a:lvl4pPr algn="r" rtl="0" eaLnBrk="0" fontAlgn="base" hangingPunct="0">
        <a:spcBef>
          <a:spcPct val="0"/>
        </a:spcBef>
        <a:spcAft>
          <a:spcPct val="0"/>
        </a:spcAft>
        <a:defRPr sz="3600" b="1">
          <a:solidFill>
            <a:schemeClr val="bg1"/>
          </a:solidFill>
          <a:latin typeface="Myriad Pro" pitchFamily="34" charset="0"/>
        </a:defRPr>
      </a:lvl4pPr>
      <a:lvl5pPr algn="r" rtl="0" eaLnBrk="0" fontAlgn="base" hangingPunct="0">
        <a:spcBef>
          <a:spcPct val="0"/>
        </a:spcBef>
        <a:spcAft>
          <a:spcPct val="0"/>
        </a:spcAft>
        <a:defRPr sz="3600" b="1">
          <a:solidFill>
            <a:schemeClr val="bg1"/>
          </a:solidFill>
          <a:latin typeface="Myriad Pro" pitchFamily="34" charset="0"/>
        </a:defRPr>
      </a:lvl5pPr>
      <a:lvl6pPr marL="457200" algn="ctr" rtl="0" fontAlgn="base">
        <a:spcBef>
          <a:spcPct val="0"/>
        </a:spcBef>
        <a:spcAft>
          <a:spcPct val="0"/>
        </a:spcAft>
        <a:defRPr sz="4000">
          <a:solidFill>
            <a:schemeClr val="tx2"/>
          </a:solidFill>
          <a:latin typeface="Myriad Pro" pitchFamily="34" charset="0"/>
        </a:defRPr>
      </a:lvl6pPr>
      <a:lvl7pPr marL="914400" algn="ctr" rtl="0" fontAlgn="base">
        <a:spcBef>
          <a:spcPct val="0"/>
        </a:spcBef>
        <a:spcAft>
          <a:spcPct val="0"/>
        </a:spcAft>
        <a:defRPr sz="4000">
          <a:solidFill>
            <a:schemeClr val="tx2"/>
          </a:solidFill>
          <a:latin typeface="Myriad Pro" pitchFamily="34" charset="0"/>
        </a:defRPr>
      </a:lvl7pPr>
      <a:lvl8pPr marL="1371600" algn="ctr" rtl="0" fontAlgn="base">
        <a:spcBef>
          <a:spcPct val="0"/>
        </a:spcBef>
        <a:spcAft>
          <a:spcPct val="0"/>
        </a:spcAft>
        <a:defRPr sz="4000">
          <a:solidFill>
            <a:schemeClr val="tx2"/>
          </a:solidFill>
          <a:latin typeface="Myriad Pro" pitchFamily="34" charset="0"/>
        </a:defRPr>
      </a:lvl8pPr>
      <a:lvl9pPr marL="1828800" algn="ctr" rtl="0" fontAlgn="base">
        <a:spcBef>
          <a:spcPct val="0"/>
        </a:spcBef>
        <a:spcAft>
          <a:spcPct val="0"/>
        </a:spcAft>
        <a:defRPr sz="4000">
          <a:solidFill>
            <a:schemeClr val="tx2"/>
          </a:solidFill>
          <a:latin typeface="Myriad Pro"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17375E"/>
          </a:solidFill>
          <a:latin typeface="Myriad Pro"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17375E"/>
          </a:solidFill>
          <a:latin typeface="Myriad Pro"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17375E"/>
          </a:solidFill>
          <a:latin typeface="Myriad Pro"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17375E"/>
          </a:solidFill>
          <a:latin typeface="Myriad Pro"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17375E"/>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bin"/><Relationship Id="rId5"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mailto:jhabley@ala.org" TargetMode="External"/><Relationship Id="rId5"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doe.mass.edu/boe/docs/FY2016/2016-06/item16.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doe.mass.edu/boe/docs/FY2016/2016-06/item16-OutreachPlan.pdf" TargetMode="External"/><Relationship Id="rId4" Type="http://schemas.openxmlformats.org/officeDocument/2006/relationships/hyperlink" Target="http://www.doe.mass.edu/boe/docs/fy2016/2016-03/item3-ESSA.pdf" TargetMode="Externa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1000" y="3733800"/>
            <a:ext cx="8382000" cy="890588"/>
          </a:xfrm>
        </p:spPr>
        <p:txBody>
          <a:bodyPr/>
          <a:lstStyle/>
          <a:p>
            <a:pPr>
              <a:defRPr/>
            </a:pPr>
            <a:r>
              <a:rPr lang="en-US" dirty="0" smtClean="0"/>
              <a:t>Saturday, September 17, 2016</a:t>
            </a:r>
          </a:p>
          <a:p>
            <a:pPr>
              <a:defRPr/>
            </a:pPr>
            <a:r>
              <a:rPr lang="en-US" dirty="0" smtClean="0"/>
              <a:t>Massachusetts School Library Association</a:t>
            </a:r>
            <a:endParaRPr lang="en-US" dirty="0"/>
          </a:p>
        </p:txBody>
      </p:sp>
      <p:sp>
        <p:nvSpPr>
          <p:cNvPr id="5" name="Title 4"/>
          <p:cNvSpPr>
            <a:spLocks noGrp="1"/>
          </p:cNvSpPr>
          <p:nvPr>
            <p:ph type="title"/>
          </p:nvPr>
        </p:nvSpPr>
        <p:spPr/>
        <p:txBody>
          <a:bodyPr/>
          <a:lstStyle/>
          <a:p>
            <a:pPr>
              <a:defRPr/>
            </a:pPr>
            <a:r>
              <a:rPr lang="en-US" dirty="0" smtClean="0">
                <a:latin typeface="+mn-lt"/>
              </a:rPr>
              <a:t>Connecting ESSA to School Libraries</a:t>
            </a:r>
            <a:endParaRPr lang="en-US" dirty="0">
              <a:latin typeface="+mn-lt"/>
            </a:endParaRPr>
          </a:p>
        </p:txBody>
      </p:sp>
    </p:spTree>
    <p:extLst>
      <p:ext uri="{BB962C8B-B14F-4D97-AF65-F5344CB8AC3E}">
        <p14:creationId xmlns:p14="http://schemas.microsoft.com/office/powerpoint/2010/main" val="3973100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funding will impact MA</a:t>
            </a:r>
            <a:endParaRPr lang="en-US" dirty="0"/>
          </a:p>
        </p:txBody>
      </p:sp>
      <p:sp>
        <p:nvSpPr>
          <p:cNvPr id="3" name="Content Placeholder 2"/>
          <p:cNvSpPr>
            <a:spLocks noGrp="1"/>
          </p:cNvSpPr>
          <p:nvPr>
            <p:ph idx="1"/>
          </p:nvPr>
        </p:nvSpPr>
        <p:spPr>
          <a:xfrm>
            <a:off x="381000" y="1447800"/>
            <a:ext cx="8534400" cy="4525963"/>
          </a:xfrm>
        </p:spPr>
        <p:txBody>
          <a:bodyPr/>
          <a:lstStyle/>
          <a:p>
            <a:pPr marL="0" indent="0">
              <a:buNone/>
            </a:pPr>
            <a:r>
              <a:rPr lang="en-US" sz="3000" dirty="0" smtClean="0"/>
              <a:t>Initial </a:t>
            </a:r>
            <a:r>
              <a:rPr lang="en-US" sz="3000" dirty="0"/>
              <a:t>estimates for SY2017-18 (first year of</a:t>
            </a:r>
          </a:p>
          <a:p>
            <a:pPr marL="0" indent="0">
              <a:buNone/>
            </a:pPr>
            <a:r>
              <a:rPr lang="en-US" sz="3000" dirty="0"/>
              <a:t>ESSA implementation) compared to </a:t>
            </a:r>
            <a:r>
              <a:rPr lang="en-US" sz="3000" dirty="0" smtClean="0"/>
              <a:t>SY2015-16 indicate</a:t>
            </a:r>
            <a:r>
              <a:rPr lang="en-US" sz="3000" dirty="0"/>
              <a:t>:</a:t>
            </a:r>
          </a:p>
          <a:p>
            <a:r>
              <a:rPr lang="en-US" sz="2800" dirty="0" smtClean="0"/>
              <a:t>40%increase </a:t>
            </a:r>
            <a:r>
              <a:rPr lang="en-US" sz="2800" dirty="0"/>
              <a:t>in Title IV </a:t>
            </a:r>
            <a:r>
              <a:rPr lang="en-US" sz="2800" dirty="0" smtClean="0"/>
              <a:t>21</a:t>
            </a:r>
            <a:r>
              <a:rPr lang="en-US" sz="2800" baseline="30000" dirty="0" smtClean="0"/>
              <a:t>st</a:t>
            </a:r>
            <a:r>
              <a:rPr lang="en-US" sz="2800" dirty="0" smtClean="0"/>
              <a:t> Century </a:t>
            </a:r>
            <a:r>
              <a:rPr lang="en-US" sz="2800" dirty="0"/>
              <a:t>Schools</a:t>
            </a:r>
          </a:p>
          <a:p>
            <a:r>
              <a:rPr lang="en-US" sz="2800" dirty="0" smtClean="0"/>
              <a:t>9 % increase </a:t>
            </a:r>
            <a:r>
              <a:rPr lang="en-US" sz="2800" dirty="0"/>
              <a:t>in Title III </a:t>
            </a:r>
            <a:r>
              <a:rPr lang="en-US" sz="2800" dirty="0" smtClean="0"/>
              <a:t>English Learners</a:t>
            </a:r>
            <a:endParaRPr lang="en-US" sz="2800" dirty="0"/>
          </a:p>
          <a:p>
            <a:r>
              <a:rPr lang="en-US" sz="2800" dirty="0" smtClean="0"/>
              <a:t>5 % decrease </a:t>
            </a:r>
            <a:r>
              <a:rPr lang="en-US" sz="2800" dirty="0"/>
              <a:t>in Title II Effective Instruction</a:t>
            </a:r>
          </a:p>
          <a:p>
            <a:r>
              <a:rPr lang="en-US" sz="2800" dirty="0" smtClean="0"/>
              <a:t>Consolidation </a:t>
            </a:r>
            <a:r>
              <a:rPr lang="en-US" sz="2800" dirty="0"/>
              <a:t>of certain Title I </a:t>
            </a:r>
            <a:r>
              <a:rPr lang="en-US" sz="2800" dirty="0" err="1"/>
              <a:t>subgrants</a:t>
            </a:r>
            <a:endParaRPr lang="en-US" sz="2800" dirty="0"/>
          </a:p>
          <a:p>
            <a:r>
              <a:rPr lang="en-US" sz="2800" dirty="0" smtClean="0"/>
              <a:t>Flat </a:t>
            </a:r>
            <a:r>
              <a:rPr lang="en-US" sz="2800" dirty="0"/>
              <a:t>funding across all ESSA programs combined</a:t>
            </a:r>
          </a:p>
        </p:txBody>
      </p:sp>
    </p:spTree>
    <p:extLst>
      <p:ext uri="{BB962C8B-B14F-4D97-AF65-F5344CB8AC3E}">
        <p14:creationId xmlns:p14="http://schemas.microsoft.com/office/powerpoint/2010/main" val="287737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04800"/>
            <a:ext cx="8229600" cy="715963"/>
          </a:xfrm>
        </p:spPr>
        <p:txBody>
          <a:bodyPr/>
          <a:lstStyle/>
          <a:p>
            <a:r>
              <a:rPr lang="en-US" altLang="en-US" smtClean="0"/>
              <a:t>Connecting the Dots</a:t>
            </a:r>
          </a:p>
        </p:txBody>
      </p:sp>
      <p:pic>
        <p:nvPicPr>
          <p:cNvPr id="12291" name="Picture 11" descr="C:\Users\acline\AppData\Local\Microsoft\Windows\Temporary Internet Files\Content.IE5\JWVQNAQJ\connect-do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85900"/>
            <a:ext cx="579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732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04800"/>
            <a:ext cx="8229600" cy="715963"/>
          </a:xfrm>
        </p:spPr>
        <p:txBody>
          <a:bodyPr/>
          <a:lstStyle/>
          <a:p>
            <a:r>
              <a:rPr lang="en-US" altLang="en-US" smtClean="0"/>
              <a:t>Title I</a:t>
            </a:r>
          </a:p>
        </p:txBody>
      </p:sp>
      <p:sp>
        <p:nvSpPr>
          <p:cNvPr id="3" name="Content Placeholder 2"/>
          <p:cNvSpPr>
            <a:spLocks noGrp="1"/>
          </p:cNvSpPr>
          <p:nvPr>
            <p:ph idx="1"/>
          </p:nvPr>
        </p:nvSpPr>
        <p:spPr/>
        <p:txBody>
          <a:bodyPr/>
          <a:lstStyle/>
          <a:p>
            <a:pPr marL="0" lvl="1" indent="0">
              <a:buFont typeface="Arial" charset="0"/>
              <a:buNone/>
              <a:defRPr/>
            </a:pPr>
            <a:r>
              <a:rPr lang="en-US" dirty="0"/>
              <a:t>Title I – </a:t>
            </a:r>
            <a:r>
              <a:rPr lang="en-US" dirty="0" smtClean="0"/>
              <a:t>Improving basic programs operated by state and local educational agencies</a:t>
            </a:r>
          </a:p>
          <a:p>
            <a:pPr marL="0" lvl="1" indent="0">
              <a:buFont typeface="Arial" charset="0"/>
              <a:buNone/>
              <a:defRPr/>
            </a:pPr>
            <a:endParaRPr lang="en-US" dirty="0"/>
          </a:p>
          <a:p>
            <a:pPr marL="0" lvl="1" indent="0">
              <a:buFont typeface="Arial" charset="0"/>
              <a:buNone/>
              <a:defRPr/>
            </a:pPr>
            <a:r>
              <a:rPr lang="en-US" dirty="0" smtClean="0"/>
              <a:t>Message: School </a:t>
            </a:r>
            <a:r>
              <a:rPr lang="en-US" dirty="0"/>
              <a:t>librarians and access to effective school library programs, impact student achievement, digital literacy skills, and school climate/culture. </a:t>
            </a:r>
          </a:p>
          <a:p>
            <a:pPr>
              <a:buFont typeface="Arial" charset="0"/>
              <a:buChar char="•"/>
              <a:defRPr/>
            </a:pPr>
            <a:endParaRPr lang="en-US" dirty="0"/>
          </a:p>
        </p:txBody>
      </p:sp>
    </p:spTree>
    <p:extLst>
      <p:ext uri="{BB962C8B-B14F-4D97-AF65-F5344CB8AC3E}">
        <p14:creationId xmlns:p14="http://schemas.microsoft.com/office/powerpoint/2010/main" val="123222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04800"/>
            <a:ext cx="8229600" cy="715963"/>
          </a:xfrm>
        </p:spPr>
        <p:txBody>
          <a:bodyPr/>
          <a:lstStyle/>
          <a:p>
            <a:r>
              <a:rPr lang="en-US" altLang="en-US" smtClean="0"/>
              <a:t>Title II, Part A</a:t>
            </a:r>
          </a:p>
        </p:txBody>
      </p:sp>
      <p:sp>
        <p:nvSpPr>
          <p:cNvPr id="3" name="Content Placeholder 2"/>
          <p:cNvSpPr>
            <a:spLocks noGrp="1"/>
          </p:cNvSpPr>
          <p:nvPr>
            <p:ph idx="1"/>
          </p:nvPr>
        </p:nvSpPr>
        <p:spPr/>
        <p:txBody>
          <a:bodyPr/>
          <a:lstStyle/>
          <a:p>
            <a:pPr marL="0" indent="0">
              <a:buFont typeface="Arial" charset="0"/>
              <a:buNone/>
              <a:defRPr/>
            </a:pPr>
            <a:r>
              <a:rPr lang="en-US" dirty="0" smtClean="0"/>
              <a:t>Title II: Supporting effective instruction</a:t>
            </a:r>
          </a:p>
          <a:p>
            <a:pPr marL="0" indent="0">
              <a:buFont typeface="Arial" charset="0"/>
              <a:buNone/>
              <a:defRPr/>
            </a:pPr>
            <a:endParaRPr lang="en-US" dirty="0"/>
          </a:p>
          <a:p>
            <a:pPr marL="0" indent="0">
              <a:buFont typeface="Arial" charset="0"/>
              <a:buNone/>
              <a:defRPr/>
            </a:pPr>
            <a:r>
              <a:rPr lang="en-US" dirty="0" smtClean="0"/>
              <a:t>Message: School </a:t>
            </a:r>
            <a:r>
              <a:rPr lang="en-US" dirty="0"/>
              <a:t>librarians share their learning with other professionals when they attend conferences and workshops, applying the benefits of new techniques, strategies, and technologies to the entire district. </a:t>
            </a:r>
          </a:p>
        </p:txBody>
      </p:sp>
    </p:spTree>
    <p:extLst>
      <p:ext uri="{BB962C8B-B14F-4D97-AF65-F5344CB8AC3E}">
        <p14:creationId xmlns:p14="http://schemas.microsoft.com/office/powerpoint/2010/main" val="103627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04800"/>
            <a:ext cx="8229600" cy="715963"/>
          </a:xfrm>
        </p:spPr>
        <p:txBody>
          <a:bodyPr/>
          <a:lstStyle/>
          <a:p>
            <a:r>
              <a:rPr lang="en-US" altLang="en-US" smtClean="0"/>
              <a:t>Title II, Part B</a:t>
            </a:r>
          </a:p>
        </p:txBody>
      </p:sp>
      <p:sp>
        <p:nvSpPr>
          <p:cNvPr id="3" name="Content Placeholder 2"/>
          <p:cNvSpPr>
            <a:spLocks noGrp="1"/>
          </p:cNvSpPr>
          <p:nvPr>
            <p:ph idx="1"/>
          </p:nvPr>
        </p:nvSpPr>
        <p:spPr/>
        <p:txBody>
          <a:bodyPr/>
          <a:lstStyle/>
          <a:p>
            <a:pPr marL="0" indent="0">
              <a:buFont typeface="Arial" charset="0"/>
              <a:buNone/>
              <a:defRPr/>
            </a:pPr>
            <a:r>
              <a:rPr lang="en-US" dirty="0" smtClean="0"/>
              <a:t>Title </a:t>
            </a:r>
            <a:r>
              <a:rPr lang="en-US" dirty="0"/>
              <a:t>II, Part </a:t>
            </a:r>
            <a:r>
              <a:rPr lang="en-US" dirty="0" smtClean="0"/>
              <a:t>B: Literacy education for all, results for the nation (LEARN)/ Innovative Approaches to Literacy (IAL)</a:t>
            </a:r>
          </a:p>
          <a:p>
            <a:pPr marL="0" indent="0">
              <a:buFont typeface="Arial" charset="0"/>
              <a:buNone/>
              <a:defRPr/>
            </a:pPr>
            <a:endParaRPr lang="en-US" dirty="0"/>
          </a:p>
          <a:p>
            <a:pPr marL="0" indent="0">
              <a:buFont typeface="Arial" charset="0"/>
              <a:buNone/>
              <a:defRPr/>
            </a:pPr>
            <a:r>
              <a:rPr lang="en-US" dirty="0" smtClean="0"/>
              <a:t>Message: School </a:t>
            </a:r>
            <a:r>
              <a:rPr lang="en-US" dirty="0"/>
              <a:t>librarians are uniquely suited to lead the effort in applying for competitive grants because of their expertise and access to strong professional learning networks. </a:t>
            </a:r>
          </a:p>
        </p:txBody>
      </p:sp>
    </p:spTree>
    <p:extLst>
      <p:ext uri="{BB962C8B-B14F-4D97-AF65-F5344CB8AC3E}">
        <p14:creationId xmlns:p14="http://schemas.microsoft.com/office/powerpoint/2010/main" val="814013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04800"/>
            <a:ext cx="8229600" cy="715963"/>
          </a:xfrm>
        </p:spPr>
        <p:txBody>
          <a:bodyPr/>
          <a:lstStyle/>
          <a:p>
            <a:r>
              <a:rPr lang="en-US" altLang="en-US" smtClean="0"/>
              <a:t>Title IV, Part A</a:t>
            </a:r>
          </a:p>
        </p:txBody>
      </p:sp>
      <p:sp>
        <p:nvSpPr>
          <p:cNvPr id="3" name="Content Placeholder 2"/>
          <p:cNvSpPr>
            <a:spLocks noGrp="1"/>
          </p:cNvSpPr>
          <p:nvPr>
            <p:ph idx="1"/>
          </p:nvPr>
        </p:nvSpPr>
        <p:spPr/>
        <p:txBody>
          <a:bodyPr/>
          <a:lstStyle/>
          <a:p>
            <a:pPr marL="0" indent="0">
              <a:buFont typeface="Arial" charset="0"/>
              <a:buNone/>
              <a:defRPr/>
            </a:pPr>
            <a:r>
              <a:rPr lang="en-US" dirty="0" smtClean="0"/>
              <a:t>Title </a:t>
            </a:r>
            <a:r>
              <a:rPr lang="en-US" dirty="0"/>
              <a:t>IV, Part </a:t>
            </a:r>
            <a:r>
              <a:rPr lang="en-US" dirty="0" smtClean="0"/>
              <a:t>A: Student Support and Academic Enrichment Grants (Block Grants)</a:t>
            </a:r>
            <a:endParaRPr lang="en-US" dirty="0"/>
          </a:p>
          <a:p>
            <a:pPr marL="0" indent="0">
              <a:buFont typeface="Arial" charset="0"/>
              <a:buNone/>
              <a:defRPr/>
            </a:pPr>
            <a:endParaRPr lang="en-US" dirty="0" smtClean="0"/>
          </a:p>
          <a:p>
            <a:pPr marL="0" indent="0">
              <a:buFont typeface="Arial" charset="0"/>
              <a:buNone/>
              <a:defRPr/>
            </a:pPr>
            <a:r>
              <a:rPr lang="en-US" dirty="0" smtClean="0"/>
              <a:t>Message: School librarians </a:t>
            </a:r>
            <a:r>
              <a:rPr lang="en-US" dirty="0"/>
              <a:t>increase access to personalized, rigorous learning experiences supported by technology, allowing equitable resources for all students.</a:t>
            </a:r>
          </a:p>
        </p:txBody>
      </p:sp>
    </p:spTree>
    <p:extLst>
      <p:ext uri="{BB962C8B-B14F-4D97-AF65-F5344CB8AC3E}">
        <p14:creationId xmlns:p14="http://schemas.microsoft.com/office/powerpoint/2010/main" val="19353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Stakeholder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100" y="1676400"/>
            <a:ext cx="6273800" cy="41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460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04800"/>
            <a:ext cx="8229600" cy="715963"/>
          </a:xfrm>
        </p:spPr>
        <p:txBody>
          <a:bodyPr/>
          <a:lstStyle/>
          <a:p>
            <a:r>
              <a:rPr lang="en-US" altLang="en-US" smtClean="0"/>
              <a:t>Coalitions</a:t>
            </a:r>
          </a:p>
        </p:txBody>
      </p:sp>
      <p:sp>
        <p:nvSpPr>
          <p:cNvPr id="3" name="Content Placeholder 2"/>
          <p:cNvSpPr>
            <a:spLocks noGrp="1"/>
          </p:cNvSpPr>
          <p:nvPr>
            <p:ph idx="1"/>
          </p:nvPr>
        </p:nvSpPr>
        <p:spPr/>
        <p:txBody>
          <a:bodyPr>
            <a:normAutofit fontScale="92500" lnSpcReduction="10000"/>
          </a:bodyPr>
          <a:lstStyle/>
          <a:p>
            <a:pPr>
              <a:buFont typeface="Arial" charset="0"/>
              <a:buChar char="•"/>
              <a:defRPr/>
            </a:pPr>
            <a:r>
              <a:rPr lang="en-US" b="1" dirty="0" smtClean="0"/>
              <a:t>Critical to identify stakeholders</a:t>
            </a:r>
          </a:p>
          <a:p>
            <a:pPr lvl="1">
              <a:buFont typeface="Arial" charset="0"/>
              <a:buChar char="•"/>
              <a:defRPr/>
            </a:pPr>
            <a:r>
              <a:rPr lang="en-US" sz="2000" dirty="0" smtClean="0"/>
              <a:t>Including at the school, district (LEA) and state (SEA) levels </a:t>
            </a:r>
          </a:p>
          <a:p>
            <a:pPr>
              <a:buFont typeface="Arial" charset="0"/>
              <a:buChar char="•"/>
              <a:defRPr/>
            </a:pPr>
            <a:r>
              <a:rPr lang="en-US" b="1" dirty="0" smtClean="0"/>
              <a:t>Form coalitions</a:t>
            </a:r>
          </a:p>
          <a:p>
            <a:pPr lvl="1">
              <a:buFont typeface="Arial" charset="0"/>
              <a:buChar char="•"/>
              <a:defRPr/>
            </a:pPr>
            <a:r>
              <a:rPr lang="en-US" sz="2000" dirty="0" smtClean="0"/>
              <a:t>Bring together groups and organizations that support libraries</a:t>
            </a:r>
          </a:p>
          <a:p>
            <a:pPr>
              <a:buFont typeface="Arial" charset="0"/>
              <a:buChar char="•"/>
              <a:defRPr/>
            </a:pPr>
            <a:r>
              <a:rPr lang="en-US" b="1" dirty="0" smtClean="0"/>
              <a:t>Think outside the box</a:t>
            </a:r>
          </a:p>
          <a:p>
            <a:pPr lvl="1">
              <a:buFont typeface="Arial" charset="0"/>
              <a:buChar char="•"/>
              <a:defRPr/>
            </a:pPr>
            <a:r>
              <a:rPr lang="en-US" sz="2000" dirty="0" smtClean="0"/>
              <a:t>Utilize relationships and connections with education officials and policymakers in support of the effort</a:t>
            </a:r>
          </a:p>
          <a:p>
            <a:pPr>
              <a:buFont typeface="Arial" charset="0"/>
              <a:buChar char="•"/>
              <a:defRPr/>
            </a:pPr>
            <a:r>
              <a:rPr lang="en-US" b="1" dirty="0" smtClean="0"/>
              <a:t>When anyone thinks of ESSA how do you get them to connect to school libraries</a:t>
            </a:r>
          </a:p>
          <a:p>
            <a:pPr lvl="1">
              <a:buFont typeface="Arial" charset="0"/>
              <a:buChar char="•"/>
              <a:defRPr/>
            </a:pPr>
            <a:r>
              <a:rPr lang="en-US" sz="2000" dirty="0" smtClean="0"/>
              <a:t>Be prepared to talk about positive impact of library programming in the community – How are you making a difference?</a:t>
            </a:r>
            <a:endParaRPr lang="en-US" sz="2000" dirty="0"/>
          </a:p>
        </p:txBody>
      </p:sp>
    </p:spTree>
    <p:extLst>
      <p:ext uri="{BB962C8B-B14F-4D97-AF65-F5344CB8AC3E}">
        <p14:creationId xmlns:p14="http://schemas.microsoft.com/office/powerpoint/2010/main" val="4243392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15962"/>
          </a:xfrm>
        </p:spPr>
        <p:txBody>
          <a:bodyPr/>
          <a:lstStyle/>
          <a:p>
            <a:r>
              <a:rPr lang="en-US" sz="2400" dirty="0" smtClean="0"/>
              <a:t>ESSA Stakeholder Engagement Required Participants</a:t>
            </a:r>
            <a:endParaRPr lang="en-US" sz="2400" dirty="0"/>
          </a:p>
        </p:txBody>
      </p:sp>
      <p:sp>
        <p:nvSpPr>
          <p:cNvPr id="3" name="Content Placeholder 2"/>
          <p:cNvSpPr>
            <a:spLocks noGrp="1"/>
          </p:cNvSpPr>
          <p:nvPr>
            <p:ph idx="1"/>
          </p:nvPr>
        </p:nvSpPr>
        <p:spPr>
          <a:xfrm>
            <a:off x="381000" y="1447800"/>
            <a:ext cx="8229600" cy="4525963"/>
          </a:xfrm>
        </p:spPr>
        <p:txBody>
          <a:bodyPr numCol="2"/>
          <a:lstStyle/>
          <a:p>
            <a:r>
              <a:rPr lang="en-US" sz="2800" dirty="0"/>
              <a:t>Governor</a:t>
            </a:r>
          </a:p>
          <a:p>
            <a:r>
              <a:rPr lang="en-US" sz="2800" dirty="0"/>
              <a:t>State legislature</a:t>
            </a:r>
          </a:p>
          <a:p>
            <a:r>
              <a:rPr lang="en-US" sz="2800" dirty="0"/>
              <a:t>State boards of education</a:t>
            </a:r>
          </a:p>
          <a:p>
            <a:r>
              <a:rPr lang="en-US" sz="2800" dirty="0"/>
              <a:t>Local educational agencies</a:t>
            </a:r>
          </a:p>
          <a:p>
            <a:r>
              <a:rPr lang="en-US" sz="2800" dirty="0"/>
              <a:t>Representatives of Indian Tribes located in the state</a:t>
            </a:r>
          </a:p>
          <a:p>
            <a:r>
              <a:rPr lang="en-US" sz="2800" dirty="0"/>
              <a:t>Teachers</a:t>
            </a:r>
          </a:p>
          <a:p>
            <a:r>
              <a:rPr lang="en-US" sz="2800" dirty="0"/>
              <a:t>Principals &amp; other school leaders</a:t>
            </a:r>
          </a:p>
          <a:p>
            <a:r>
              <a:rPr lang="en-US" sz="2800" dirty="0"/>
              <a:t>Specialized instructional support personnel</a:t>
            </a:r>
          </a:p>
          <a:p>
            <a:r>
              <a:rPr lang="en-US" sz="2800" dirty="0"/>
              <a:t>Paraprofessionals</a:t>
            </a:r>
          </a:p>
          <a:p>
            <a:r>
              <a:rPr lang="en-US" sz="2800" dirty="0"/>
              <a:t>Administration &amp; other staff</a:t>
            </a:r>
          </a:p>
          <a:p>
            <a:r>
              <a:rPr lang="en-US" sz="2800" dirty="0"/>
              <a:t>Parents</a:t>
            </a:r>
          </a:p>
          <a:p>
            <a:endParaRPr lang="en-US" sz="2800" dirty="0"/>
          </a:p>
        </p:txBody>
      </p:sp>
    </p:spTree>
    <p:extLst>
      <p:ext uri="{BB962C8B-B14F-4D97-AF65-F5344CB8AC3E}">
        <p14:creationId xmlns:p14="http://schemas.microsoft.com/office/powerpoint/2010/main" val="1986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Supports and Opportunities</a:t>
            </a:r>
            <a:endParaRPr lang="en-US" dirty="0"/>
          </a:p>
        </p:txBody>
      </p:sp>
      <p:sp>
        <p:nvSpPr>
          <p:cNvPr id="3" name="Content Placeholder 2"/>
          <p:cNvSpPr>
            <a:spLocks noGrp="1"/>
          </p:cNvSpPr>
          <p:nvPr>
            <p:ph idx="1"/>
          </p:nvPr>
        </p:nvSpPr>
        <p:spPr/>
        <p:txBody>
          <a:bodyPr/>
          <a:lstStyle/>
          <a:p>
            <a:r>
              <a:rPr lang="en-US" dirty="0"/>
              <a:t>Must provide support to schools not meeting state-determined goals for student and school performance</a:t>
            </a:r>
          </a:p>
          <a:p>
            <a:r>
              <a:rPr lang="en-US" dirty="0"/>
              <a:t>Must engage stakeholders and include them in the development of state plans to monitor student and school performance.</a:t>
            </a:r>
          </a:p>
          <a:p>
            <a:r>
              <a:rPr lang="en-US" dirty="0"/>
              <a:t>School Librarians are among the list of stakeholders</a:t>
            </a:r>
          </a:p>
          <a:p>
            <a:r>
              <a:rPr lang="en-US" dirty="0"/>
              <a:t>Be at the table! </a:t>
            </a:r>
          </a:p>
          <a:p>
            <a:endParaRPr lang="en-US" dirty="0"/>
          </a:p>
        </p:txBody>
      </p:sp>
    </p:spTree>
    <p:extLst>
      <p:ext uri="{BB962C8B-B14F-4D97-AF65-F5344CB8AC3E}">
        <p14:creationId xmlns:p14="http://schemas.microsoft.com/office/powerpoint/2010/main" val="412656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04800"/>
            <a:ext cx="8229600" cy="715963"/>
          </a:xfrm>
        </p:spPr>
        <p:txBody>
          <a:bodyPr/>
          <a:lstStyle/>
          <a:p>
            <a:r>
              <a:rPr lang="en-US" altLang="en-US" smtClean="0"/>
              <a:t>Welcome</a:t>
            </a:r>
          </a:p>
        </p:txBody>
      </p:sp>
      <p:sp>
        <p:nvSpPr>
          <p:cNvPr id="5123" name="Content Placeholder 2"/>
          <p:cNvSpPr txBox="1">
            <a:spLocks/>
          </p:cNvSpPr>
          <p:nvPr/>
        </p:nvSpPr>
        <p:spPr bwMode="auto">
          <a:xfrm>
            <a:off x="3886200" y="2252213"/>
            <a:ext cx="4800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rgbClr val="17375E"/>
                </a:solidFill>
                <a:latin typeface="Myriad Pro" pitchFamily="34" charset="0"/>
              </a:defRPr>
            </a:lvl1pPr>
            <a:lvl2pPr marL="742950" indent="-285750">
              <a:spcBef>
                <a:spcPct val="20000"/>
              </a:spcBef>
              <a:buFont typeface="Arial" charset="0"/>
              <a:buChar char="–"/>
              <a:defRPr sz="2800">
                <a:solidFill>
                  <a:srgbClr val="17375E"/>
                </a:solidFill>
                <a:latin typeface="Myriad Pro" pitchFamily="34" charset="0"/>
              </a:defRPr>
            </a:lvl2pPr>
            <a:lvl3pPr marL="1143000" indent="-228600">
              <a:spcBef>
                <a:spcPct val="20000"/>
              </a:spcBef>
              <a:buFont typeface="Arial" charset="0"/>
              <a:buChar char="•"/>
              <a:defRPr sz="2400">
                <a:solidFill>
                  <a:srgbClr val="17375E"/>
                </a:solidFill>
                <a:latin typeface="Myriad Pro" pitchFamily="34" charset="0"/>
              </a:defRPr>
            </a:lvl3pPr>
            <a:lvl4pPr marL="1600200" indent="-228600">
              <a:spcBef>
                <a:spcPct val="20000"/>
              </a:spcBef>
              <a:buFont typeface="Arial" charset="0"/>
              <a:buChar char="–"/>
              <a:defRPr sz="2000">
                <a:solidFill>
                  <a:srgbClr val="17375E"/>
                </a:solidFill>
                <a:latin typeface="Myriad Pro" pitchFamily="34" charset="0"/>
              </a:defRPr>
            </a:lvl4pPr>
            <a:lvl5pPr marL="2057400" indent="-228600">
              <a:spcBef>
                <a:spcPct val="20000"/>
              </a:spcBef>
              <a:buFont typeface="Arial" charset="0"/>
              <a:buChar char="»"/>
              <a:defRPr sz="2000">
                <a:solidFill>
                  <a:srgbClr val="17375E"/>
                </a:solidFill>
                <a:latin typeface="Myriad Pro" pitchFamily="34" charset="0"/>
              </a:defRPr>
            </a:lvl5pPr>
            <a:lvl6pPr marL="2514600" indent="-228600" eaLnBrk="0" fontAlgn="base" hangingPunct="0">
              <a:spcBef>
                <a:spcPct val="20000"/>
              </a:spcBef>
              <a:spcAft>
                <a:spcPct val="0"/>
              </a:spcAft>
              <a:buFont typeface="Arial" charset="0"/>
              <a:buChar char="»"/>
              <a:defRPr sz="2000">
                <a:solidFill>
                  <a:srgbClr val="17375E"/>
                </a:solidFill>
                <a:latin typeface="Myriad Pro" pitchFamily="34" charset="0"/>
              </a:defRPr>
            </a:lvl6pPr>
            <a:lvl7pPr marL="2971800" indent="-228600" eaLnBrk="0" fontAlgn="base" hangingPunct="0">
              <a:spcBef>
                <a:spcPct val="20000"/>
              </a:spcBef>
              <a:spcAft>
                <a:spcPct val="0"/>
              </a:spcAft>
              <a:buFont typeface="Arial" charset="0"/>
              <a:buChar char="»"/>
              <a:defRPr sz="2000">
                <a:solidFill>
                  <a:srgbClr val="17375E"/>
                </a:solidFill>
                <a:latin typeface="Myriad Pro" pitchFamily="34" charset="0"/>
              </a:defRPr>
            </a:lvl7pPr>
            <a:lvl8pPr marL="3429000" indent="-228600" eaLnBrk="0" fontAlgn="base" hangingPunct="0">
              <a:spcBef>
                <a:spcPct val="20000"/>
              </a:spcBef>
              <a:spcAft>
                <a:spcPct val="0"/>
              </a:spcAft>
              <a:buFont typeface="Arial" charset="0"/>
              <a:buChar char="»"/>
              <a:defRPr sz="2000">
                <a:solidFill>
                  <a:srgbClr val="17375E"/>
                </a:solidFill>
                <a:latin typeface="Myriad Pro" pitchFamily="34" charset="0"/>
              </a:defRPr>
            </a:lvl8pPr>
            <a:lvl9pPr marL="3886200" indent="-228600" eaLnBrk="0" fontAlgn="base" hangingPunct="0">
              <a:spcBef>
                <a:spcPct val="20000"/>
              </a:spcBef>
              <a:spcAft>
                <a:spcPct val="0"/>
              </a:spcAft>
              <a:buFont typeface="Arial" charset="0"/>
              <a:buChar char="»"/>
              <a:defRPr sz="2000">
                <a:solidFill>
                  <a:srgbClr val="17375E"/>
                </a:solidFill>
                <a:latin typeface="Myriad Pro" pitchFamily="34" charset="0"/>
              </a:defRPr>
            </a:lvl9pPr>
          </a:lstStyle>
          <a:p>
            <a:pPr eaLnBrk="0" fontAlgn="base" hangingPunct="0">
              <a:spcAft>
                <a:spcPct val="0"/>
              </a:spcAft>
              <a:buFont typeface="Arial" charset="0"/>
              <a:buNone/>
            </a:pPr>
            <a:r>
              <a:rPr lang="en-US" altLang="en-US" sz="2400" b="1" dirty="0" smtClean="0">
                <a:latin typeface="Myriad Pro Cond" pitchFamily="34" charset="0"/>
              </a:rPr>
              <a:t>Susan Ballard</a:t>
            </a:r>
            <a:endParaRPr lang="en-US" altLang="en-US" sz="2400" b="1" dirty="0">
              <a:latin typeface="Myriad Pro Cond" pitchFamily="34" charset="0"/>
            </a:endParaRPr>
          </a:p>
          <a:p>
            <a:pPr eaLnBrk="0" fontAlgn="base" hangingPunct="0">
              <a:spcAft>
                <a:spcPct val="0"/>
              </a:spcAft>
              <a:buFont typeface="Arial" charset="0"/>
              <a:buNone/>
            </a:pPr>
            <a:r>
              <a:rPr lang="en-US" altLang="en-US" sz="1800" i="1" dirty="0"/>
              <a:t>AASL </a:t>
            </a:r>
            <a:r>
              <a:rPr lang="en-US" altLang="en-US" sz="1800" i="1" dirty="0" smtClean="0"/>
              <a:t>Past President</a:t>
            </a:r>
          </a:p>
          <a:p>
            <a:pPr eaLnBrk="0" fontAlgn="base" hangingPunct="0">
              <a:spcAft>
                <a:spcPct val="0"/>
              </a:spcAft>
              <a:buFont typeface="Arial" charset="0"/>
              <a:buNone/>
            </a:pPr>
            <a:endParaRPr lang="en-US" altLang="en-US" sz="1800" i="1" dirty="0"/>
          </a:p>
          <a:p>
            <a:pPr eaLnBrk="0" fontAlgn="base" hangingPunct="0">
              <a:spcAft>
                <a:spcPct val="0"/>
              </a:spcAft>
              <a:buFont typeface="Arial" charset="0"/>
              <a:buNone/>
            </a:pPr>
            <a:r>
              <a:rPr lang="en-US" altLang="en-US" sz="1800" b="1" dirty="0" smtClean="0"/>
              <a:t>Program Director</a:t>
            </a:r>
          </a:p>
          <a:p>
            <a:pPr eaLnBrk="0" fontAlgn="base" hangingPunct="0">
              <a:spcAft>
                <a:spcPct val="0"/>
              </a:spcAft>
              <a:buFont typeface="Arial" charset="0"/>
              <a:buNone/>
            </a:pPr>
            <a:r>
              <a:rPr lang="en-US" altLang="en-US" sz="1800" dirty="0" smtClean="0"/>
              <a:t>Granite State College/University System of New Hampshire</a:t>
            </a:r>
            <a:endParaRPr lang="en-US" altLang="en-US" sz="1800" dirty="0"/>
          </a:p>
          <a:p>
            <a:pPr eaLnBrk="0" fontAlgn="base" hangingPunct="0">
              <a:spcAft>
                <a:spcPct val="0"/>
              </a:spcAft>
              <a:buFont typeface="Arial" charset="0"/>
              <a:buNone/>
            </a:pPr>
            <a:endParaRPr lang="en-US" altLang="en-US" sz="2400" b="1" dirty="0">
              <a:latin typeface="Myriad Pro Cond"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676400"/>
            <a:ext cx="2944751" cy="4123426"/>
          </a:xfrm>
          <a:prstGeom prst="rect">
            <a:avLst/>
          </a:prstGeom>
        </p:spPr>
      </p:pic>
    </p:spTree>
    <p:extLst>
      <p:ext uri="{BB962C8B-B14F-4D97-AF65-F5344CB8AC3E}">
        <p14:creationId xmlns:p14="http://schemas.microsoft.com/office/powerpoint/2010/main" val="16568415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as Stakeholder Partners</a:t>
            </a:r>
            <a:endParaRPr lang="en-US" dirty="0"/>
          </a:p>
        </p:txBody>
      </p:sp>
      <p:sp>
        <p:nvSpPr>
          <p:cNvPr id="3" name="Content Placeholder 2"/>
          <p:cNvSpPr>
            <a:spLocks noGrp="1"/>
          </p:cNvSpPr>
          <p:nvPr>
            <p:ph idx="1"/>
          </p:nvPr>
        </p:nvSpPr>
        <p:spPr>
          <a:xfrm>
            <a:off x="533400" y="1371600"/>
            <a:ext cx="8229600" cy="4525963"/>
          </a:xfrm>
        </p:spPr>
        <p:txBody>
          <a:bodyPr/>
          <a:lstStyle/>
          <a:p>
            <a:r>
              <a:rPr lang="en-US" sz="2800" dirty="0"/>
              <a:t>ESSA includes a provision for family engagement.  Parents must be “meaningfully consulted” and involved in:</a:t>
            </a:r>
          </a:p>
          <a:p>
            <a:r>
              <a:rPr lang="en-US" sz="2800" dirty="0"/>
              <a:t>State and local Title I plans</a:t>
            </a:r>
          </a:p>
          <a:p>
            <a:r>
              <a:rPr lang="en-US" sz="2800" dirty="0"/>
              <a:t>Title II state and local applications</a:t>
            </a:r>
          </a:p>
          <a:p>
            <a:r>
              <a:rPr lang="en-US" sz="2800" dirty="0"/>
              <a:t>Title III state and local plans</a:t>
            </a:r>
          </a:p>
          <a:p>
            <a:r>
              <a:rPr lang="en-US" sz="2800" dirty="0"/>
              <a:t>Title IV-A local applications</a:t>
            </a:r>
          </a:p>
          <a:p>
            <a:r>
              <a:rPr lang="en-US" sz="2800" dirty="0"/>
              <a:t>Title IV-B state applications</a:t>
            </a:r>
          </a:p>
          <a:p>
            <a:r>
              <a:rPr lang="en-US" sz="2800" dirty="0"/>
              <a:t>State and local report cards</a:t>
            </a:r>
          </a:p>
          <a:p>
            <a:r>
              <a:rPr lang="en-US" sz="2800" dirty="0"/>
              <a:t>School improvement plans</a:t>
            </a:r>
          </a:p>
          <a:p>
            <a:endParaRPr lang="en-US" sz="2800" dirty="0"/>
          </a:p>
        </p:txBody>
      </p:sp>
    </p:spTree>
    <p:extLst>
      <p:ext uri="{BB962C8B-B14F-4D97-AF65-F5344CB8AC3E}">
        <p14:creationId xmlns:p14="http://schemas.microsoft.com/office/powerpoint/2010/main" val="1188709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04800"/>
            <a:ext cx="8229600" cy="715963"/>
          </a:xfrm>
        </p:spPr>
        <p:txBody>
          <a:bodyPr/>
          <a:lstStyle/>
          <a:p>
            <a:r>
              <a:rPr lang="en-US" altLang="en-US" smtClean="0"/>
              <a:t>Coalition Development Plan</a:t>
            </a:r>
          </a:p>
        </p:txBody>
      </p:sp>
      <p:sp>
        <p:nvSpPr>
          <p:cNvPr id="3" name="Content Placeholder 2"/>
          <p:cNvSpPr>
            <a:spLocks noGrp="1"/>
          </p:cNvSpPr>
          <p:nvPr>
            <p:ph idx="1"/>
          </p:nvPr>
        </p:nvSpPr>
        <p:spPr/>
        <p:txBody>
          <a:bodyPr/>
          <a:lstStyle/>
          <a:p>
            <a:pPr>
              <a:buFont typeface="Arial" charset="0"/>
              <a:buChar char="•"/>
              <a:defRPr/>
            </a:pPr>
            <a:r>
              <a:rPr lang="en-US" dirty="0" smtClean="0"/>
              <a:t>Name individual/organization/business</a:t>
            </a:r>
          </a:p>
          <a:p>
            <a:pPr>
              <a:buFont typeface="Arial" charset="0"/>
              <a:buChar char="•"/>
              <a:defRPr/>
            </a:pPr>
            <a:r>
              <a:rPr lang="en-US" dirty="0" smtClean="0"/>
              <a:t>What previous activities/news tie them to your efforts</a:t>
            </a:r>
          </a:p>
          <a:p>
            <a:pPr>
              <a:buFont typeface="Arial" charset="0"/>
              <a:buChar char="•"/>
              <a:defRPr/>
            </a:pPr>
            <a:r>
              <a:rPr lang="en-US" dirty="0" smtClean="0"/>
              <a:t>What stake do they have in school library funding</a:t>
            </a:r>
          </a:p>
          <a:p>
            <a:pPr>
              <a:buFont typeface="Arial" charset="0"/>
              <a:buChar char="•"/>
              <a:defRPr/>
            </a:pPr>
            <a:r>
              <a:rPr lang="en-US" dirty="0" smtClean="0"/>
              <a:t>What can they contribute to your plan</a:t>
            </a:r>
          </a:p>
          <a:p>
            <a:pPr>
              <a:buFont typeface="Arial" charset="0"/>
              <a:buChar char="•"/>
              <a:defRPr/>
            </a:pPr>
            <a:r>
              <a:rPr lang="en-US" dirty="0" smtClean="0"/>
              <a:t>What three things could you do today to strengthen a relationship with them</a:t>
            </a:r>
            <a:endParaRPr lang="en-US" dirty="0"/>
          </a:p>
        </p:txBody>
      </p:sp>
    </p:spTree>
    <p:extLst>
      <p:ext uri="{BB962C8B-B14F-4D97-AF65-F5344CB8AC3E}">
        <p14:creationId xmlns:p14="http://schemas.microsoft.com/office/powerpoint/2010/main" val="3657956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Coalition Development Plan</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542870130"/>
              </p:ext>
            </p:extLst>
          </p:nvPr>
        </p:nvGraphicFramePr>
        <p:xfrm>
          <a:off x="838200" y="1066800"/>
          <a:ext cx="7543800" cy="5257800"/>
        </p:xfrm>
        <a:graphic>
          <a:graphicData uri="http://schemas.openxmlformats.org/presentationml/2006/ole">
            <mc:AlternateContent xmlns:mc="http://schemas.openxmlformats.org/markup-compatibility/2006">
              <mc:Choice xmlns:v="urn:schemas-microsoft-com:vml" Requires="v">
                <p:oleObj spid="_x0000_s3102" name="Acrobat Document" r:id="rId4" imgW="7543800" imgH="5829300" progId="AcroExch.Document.11">
                  <p:embed/>
                </p:oleObj>
              </mc:Choice>
              <mc:Fallback>
                <p:oleObj name="Acrobat Document" r:id="rId4" imgW="7543800" imgH="5829300" progId="AcroExch.Document.11">
                  <p:embed/>
                  <p:pic>
                    <p:nvPicPr>
                      <p:cNvPr id="0" name=""/>
                      <p:cNvPicPr/>
                      <p:nvPr/>
                    </p:nvPicPr>
                    <p:blipFill>
                      <a:blip r:embed="rId5"/>
                      <a:stretch>
                        <a:fillRect/>
                      </a:stretch>
                    </p:blipFill>
                    <p:spPr>
                      <a:xfrm>
                        <a:off x="838200" y="1066800"/>
                        <a:ext cx="7543800" cy="5257800"/>
                      </a:xfrm>
                      <a:prstGeom prst="rect">
                        <a:avLst/>
                      </a:prstGeom>
                    </p:spPr>
                  </p:pic>
                </p:oleObj>
              </mc:Fallback>
            </mc:AlternateContent>
          </a:graphicData>
        </a:graphic>
      </p:graphicFrame>
    </p:spTree>
    <p:extLst>
      <p:ext uri="{BB962C8B-B14F-4D97-AF65-F5344CB8AC3E}">
        <p14:creationId xmlns:p14="http://schemas.microsoft.com/office/powerpoint/2010/main" val="3539217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Coalition Development Plan</a:t>
            </a:r>
            <a:endParaRPr lang="en-US" dirty="0"/>
          </a:p>
        </p:txBody>
      </p:sp>
      <p:pic>
        <p:nvPicPr>
          <p:cNvPr id="4098" name="Picture 2" descr="C:\Users\acline\AppData\Local\Microsoft\Windows\Temporary Internet Files\Content.IE5\JWVQNAQJ\Share[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238597"/>
            <a:ext cx="4876800" cy="3249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775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Message to Stakeholder</a:t>
            </a:r>
            <a:endParaRPr lang="en-US" dirty="0"/>
          </a:p>
        </p:txBody>
      </p:sp>
      <p:pic>
        <p:nvPicPr>
          <p:cNvPr id="5122" name="Picture 2" descr="C:\Users\acline\AppData\Local\Microsoft\Windows\Temporary Internet Files\Content.IE5\KL4DMIB5\Stakeholder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47800"/>
            <a:ext cx="6019800" cy="468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51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Words/Phrases</a:t>
            </a:r>
            <a:endParaRPr lang="en-US" dirty="0"/>
          </a:p>
        </p:txBody>
      </p:sp>
      <p:sp>
        <p:nvSpPr>
          <p:cNvPr id="3" name="Content Placeholder 2"/>
          <p:cNvSpPr>
            <a:spLocks noGrp="1"/>
          </p:cNvSpPr>
          <p:nvPr>
            <p:ph idx="1"/>
          </p:nvPr>
        </p:nvSpPr>
        <p:spPr>
          <a:xfrm>
            <a:off x="304800" y="1447800"/>
            <a:ext cx="8763000" cy="4525963"/>
          </a:xfrm>
        </p:spPr>
        <p:txBody>
          <a:bodyPr/>
          <a:lstStyle/>
          <a:p>
            <a:r>
              <a:rPr lang="en-US" dirty="0" smtClean="0"/>
              <a:t>Specialized instructional support staff </a:t>
            </a:r>
          </a:p>
          <a:p>
            <a:r>
              <a:rPr lang="en-US" dirty="0" smtClean="0"/>
              <a:t>Digital literacy skills</a:t>
            </a:r>
          </a:p>
          <a:p>
            <a:r>
              <a:rPr lang="en-US" dirty="0" smtClean="0"/>
              <a:t>Academic achievement</a:t>
            </a:r>
          </a:p>
          <a:p>
            <a:r>
              <a:rPr lang="en-US" dirty="0" smtClean="0"/>
              <a:t>Personalized, rigorous learning experiences</a:t>
            </a:r>
          </a:p>
          <a:p>
            <a:r>
              <a:rPr lang="en-US" dirty="0" smtClean="0"/>
              <a:t>Adequate access to school libraries</a:t>
            </a:r>
          </a:p>
          <a:p>
            <a:r>
              <a:rPr lang="en-US" dirty="0" smtClean="0"/>
              <a:t>Use technology effectively</a:t>
            </a:r>
          </a:p>
          <a:p>
            <a:r>
              <a:rPr lang="en-US" dirty="0" smtClean="0"/>
              <a:t>Effective integration of technology</a:t>
            </a:r>
          </a:p>
          <a:p>
            <a:r>
              <a:rPr lang="en-US" dirty="0" smtClean="0"/>
              <a:t>Improve instruction and student achievement</a:t>
            </a:r>
            <a:endParaRPr lang="en-US" dirty="0"/>
          </a:p>
        </p:txBody>
      </p:sp>
    </p:spTree>
    <p:extLst>
      <p:ext uri="{BB962C8B-B14F-4D97-AF65-F5344CB8AC3E}">
        <p14:creationId xmlns:p14="http://schemas.microsoft.com/office/powerpoint/2010/main" val="3449394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7214817"/>
              </p:ext>
            </p:extLst>
          </p:nvPr>
        </p:nvGraphicFramePr>
        <p:xfrm>
          <a:off x="457200" y="1447800"/>
          <a:ext cx="8229599" cy="2087880"/>
        </p:xfrm>
        <a:graphic>
          <a:graphicData uri="http://schemas.openxmlformats.org/drawingml/2006/table">
            <a:tbl>
              <a:tblPr firstRow="1" firstCol="1" bandRow="1">
                <a:tableStyleId>{5C22544A-7EE6-4342-B048-85BDC9FD1C3A}</a:tableStyleId>
              </a:tblPr>
              <a:tblGrid>
                <a:gridCol w="1429031"/>
                <a:gridCol w="1621596"/>
                <a:gridCol w="1621596"/>
                <a:gridCol w="1520246"/>
                <a:gridCol w="2037130"/>
              </a:tblGrid>
              <a:tr h="685800">
                <a:tc>
                  <a:txBody>
                    <a:bodyPr/>
                    <a:lstStyle/>
                    <a:p>
                      <a:pPr marL="0" marR="0">
                        <a:lnSpc>
                          <a:spcPct val="115000"/>
                        </a:lnSpc>
                        <a:spcBef>
                          <a:spcPts val="0"/>
                        </a:spcBef>
                        <a:spcAft>
                          <a:spcPts val="0"/>
                        </a:spcAft>
                      </a:pPr>
                      <a:r>
                        <a:rPr lang="en-US" sz="1000" dirty="0">
                          <a:effectLst/>
                        </a:rPr>
                        <a:t>Individual/Organization/ Business Name</a:t>
                      </a:r>
                      <a:endParaRPr lang="en-US" sz="1000" dirty="0">
                        <a:effectLst/>
                        <a:latin typeface="Calibri"/>
                        <a:ea typeface="Calibri"/>
                        <a:cs typeface="Times New Roman"/>
                      </a:endParaRPr>
                    </a:p>
                  </a:txBody>
                  <a:tcPr marL="60810" marR="60810" marT="0" marB="0"/>
                </a:tc>
                <a:tc>
                  <a:txBody>
                    <a:bodyPr/>
                    <a:lstStyle/>
                    <a:p>
                      <a:pPr marL="0" marR="0">
                        <a:lnSpc>
                          <a:spcPct val="115000"/>
                        </a:lnSpc>
                        <a:spcBef>
                          <a:spcPts val="0"/>
                        </a:spcBef>
                        <a:spcAft>
                          <a:spcPts val="0"/>
                        </a:spcAft>
                      </a:pPr>
                      <a:r>
                        <a:rPr lang="en-US" sz="1000">
                          <a:effectLst/>
                        </a:rPr>
                        <a:t>What previous activities, news or accomplishments tie them to your efforts?</a:t>
                      </a:r>
                      <a:endParaRPr lang="en-US" sz="1000">
                        <a:effectLst/>
                        <a:latin typeface="Calibri"/>
                        <a:ea typeface="Calibri"/>
                        <a:cs typeface="Times New Roman"/>
                      </a:endParaRPr>
                    </a:p>
                  </a:txBody>
                  <a:tcPr marL="60810" marR="60810" marT="0" marB="0"/>
                </a:tc>
                <a:tc>
                  <a:txBody>
                    <a:bodyPr/>
                    <a:lstStyle/>
                    <a:p>
                      <a:pPr marL="0" marR="0">
                        <a:lnSpc>
                          <a:spcPct val="115000"/>
                        </a:lnSpc>
                        <a:spcBef>
                          <a:spcPts val="0"/>
                        </a:spcBef>
                        <a:spcAft>
                          <a:spcPts val="0"/>
                        </a:spcAft>
                      </a:pPr>
                      <a:r>
                        <a:rPr lang="en-US" sz="1000">
                          <a:effectLst/>
                        </a:rPr>
                        <a:t>What stake do they have in school library funding?</a:t>
                      </a:r>
                      <a:endParaRPr lang="en-US" sz="1000">
                        <a:effectLst/>
                        <a:latin typeface="Calibri"/>
                        <a:ea typeface="Calibri"/>
                        <a:cs typeface="Times New Roman"/>
                      </a:endParaRPr>
                    </a:p>
                  </a:txBody>
                  <a:tcPr marL="60810" marR="60810" marT="0" marB="0"/>
                </a:tc>
                <a:tc>
                  <a:txBody>
                    <a:bodyPr/>
                    <a:lstStyle/>
                    <a:p>
                      <a:pPr marL="0" marR="0">
                        <a:lnSpc>
                          <a:spcPct val="115000"/>
                        </a:lnSpc>
                        <a:spcBef>
                          <a:spcPts val="0"/>
                        </a:spcBef>
                        <a:spcAft>
                          <a:spcPts val="0"/>
                        </a:spcAft>
                      </a:pPr>
                      <a:r>
                        <a:rPr lang="en-US" sz="1000">
                          <a:effectLst/>
                        </a:rPr>
                        <a:t>What can they contribute to your plan?</a:t>
                      </a:r>
                      <a:endParaRPr lang="en-US" sz="1000">
                        <a:effectLst/>
                        <a:latin typeface="Calibri"/>
                        <a:ea typeface="Calibri"/>
                        <a:cs typeface="Times New Roman"/>
                      </a:endParaRPr>
                    </a:p>
                  </a:txBody>
                  <a:tcPr marL="60810" marR="60810" marT="0" marB="0"/>
                </a:tc>
                <a:tc>
                  <a:txBody>
                    <a:bodyPr/>
                    <a:lstStyle/>
                    <a:p>
                      <a:pPr marL="0" marR="0">
                        <a:lnSpc>
                          <a:spcPct val="115000"/>
                        </a:lnSpc>
                        <a:spcBef>
                          <a:spcPts val="0"/>
                        </a:spcBef>
                        <a:spcAft>
                          <a:spcPts val="0"/>
                        </a:spcAft>
                      </a:pPr>
                      <a:r>
                        <a:rPr lang="en-US" sz="1000">
                          <a:effectLst/>
                        </a:rPr>
                        <a:t>What three things could you do today to strengthen a relationship with them?</a:t>
                      </a:r>
                      <a:endParaRPr lang="en-US" sz="1000">
                        <a:effectLst/>
                        <a:latin typeface="Calibri"/>
                        <a:ea typeface="Calibri"/>
                        <a:cs typeface="Times New Roman"/>
                      </a:endParaRPr>
                    </a:p>
                  </a:txBody>
                  <a:tcPr marL="60810" marR="60810" marT="0" marB="0"/>
                </a:tc>
              </a:tr>
              <a:tr h="1367546">
                <a:tc>
                  <a:txBody>
                    <a:bodyPr/>
                    <a:lstStyle/>
                    <a:p>
                      <a:pPr marL="0" marR="0">
                        <a:lnSpc>
                          <a:spcPct val="115000"/>
                        </a:lnSpc>
                        <a:spcBef>
                          <a:spcPts val="0"/>
                        </a:spcBef>
                        <a:spcAft>
                          <a:spcPts val="0"/>
                        </a:spcAft>
                      </a:pPr>
                      <a:r>
                        <a:rPr lang="en-US" sz="1000">
                          <a:effectLst/>
                        </a:rPr>
                        <a:t>Local public library</a:t>
                      </a:r>
                      <a:endParaRPr lang="en-US" sz="1000">
                        <a:effectLst/>
                        <a:latin typeface="Calibri"/>
                        <a:ea typeface="Calibri"/>
                        <a:cs typeface="Times New Roman"/>
                      </a:endParaRPr>
                    </a:p>
                  </a:txBody>
                  <a:tcPr marL="60810" marR="60810" marT="0" marB="0"/>
                </a:tc>
                <a:tc>
                  <a:txBody>
                    <a:bodyPr/>
                    <a:lstStyle/>
                    <a:p>
                      <a:pPr marL="0" marR="0">
                        <a:lnSpc>
                          <a:spcPct val="115000"/>
                        </a:lnSpc>
                        <a:spcBef>
                          <a:spcPts val="0"/>
                        </a:spcBef>
                        <a:spcAft>
                          <a:spcPts val="0"/>
                        </a:spcAft>
                      </a:pPr>
                      <a:r>
                        <a:rPr lang="en-US" sz="1000" dirty="0">
                          <a:effectLst/>
                        </a:rPr>
                        <a:t>Summer reading programs, marketing regarding access to information and technology for community</a:t>
                      </a:r>
                      <a:endParaRPr lang="en-US" sz="1000" dirty="0">
                        <a:effectLst/>
                        <a:latin typeface="Calibri"/>
                        <a:ea typeface="Calibri"/>
                        <a:cs typeface="Times New Roman"/>
                      </a:endParaRPr>
                    </a:p>
                  </a:txBody>
                  <a:tcPr marL="60810" marR="60810" marT="0" marB="0"/>
                </a:tc>
                <a:tc>
                  <a:txBody>
                    <a:bodyPr/>
                    <a:lstStyle/>
                    <a:p>
                      <a:pPr marL="0" marR="0">
                        <a:lnSpc>
                          <a:spcPct val="115000"/>
                        </a:lnSpc>
                        <a:spcBef>
                          <a:spcPts val="0"/>
                        </a:spcBef>
                        <a:spcAft>
                          <a:spcPts val="0"/>
                        </a:spcAft>
                      </a:pPr>
                      <a:r>
                        <a:rPr lang="en-US" sz="1000" dirty="0">
                          <a:effectLst/>
                        </a:rPr>
                        <a:t>School libraries create knowledgeable library users; school libraries fill a specific role in connection to curriculum and without would create a gap between services </a:t>
                      </a:r>
                      <a:endParaRPr lang="en-US" sz="1000" dirty="0">
                        <a:effectLst/>
                        <a:latin typeface="Calibri"/>
                        <a:ea typeface="Calibri"/>
                        <a:cs typeface="Times New Roman"/>
                      </a:endParaRPr>
                    </a:p>
                  </a:txBody>
                  <a:tcPr marL="60810" marR="60810" marT="0" marB="0"/>
                </a:tc>
                <a:tc>
                  <a:txBody>
                    <a:bodyPr/>
                    <a:lstStyle/>
                    <a:p>
                      <a:pPr marL="0" marR="0">
                        <a:lnSpc>
                          <a:spcPct val="115000"/>
                        </a:lnSpc>
                        <a:spcBef>
                          <a:spcPts val="0"/>
                        </a:spcBef>
                        <a:spcAft>
                          <a:spcPts val="0"/>
                        </a:spcAft>
                      </a:pPr>
                      <a:r>
                        <a:rPr lang="en-US" sz="1000">
                          <a:effectLst/>
                        </a:rPr>
                        <a:t>General public awareness; engaging non-parents, but library friends in efforts</a:t>
                      </a:r>
                      <a:endParaRPr lang="en-US" sz="1000">
                        <a:effectLst/>
                        <a:latin typeface="Calibri"/>
                        <a:ea typeface="Calibri"/>
                        <a:cs typeface="Times New Roman"/>
                      </a:endParaRPr>
                    </a:p>
                  </a:txBody>
                  <a:tcPr marL="60810" marR="60810" marT="0" marB="0"/>
                </a:tc>
                <a:tc>
                  <a:txBody>
                    <a:bodyPr/>
                    <a:lstStyle/>
                    <a:p>
                      <a:pPr marL="0" marR="0">
                        <a:lnSpc>
                          <a:spcPct val="115000"/>
                        </a:lnSpc>
                        <a:spcBef>
                          <a:spcPts val="0"/>
                        </a:spcBef>
                        <a:spcAft>
                          <a:spcPts val="0"/>
                        </a:spcAft>
                      </a:pPr>
                      <a:r>
                        <a:rPr lang="en-US" sz="1000" dirty="0">
                          <a:effectLst/>
                        </a:rPr>
                        <a:t>1. Meet with staff to provide information.</a:t>
                      </a:r>
                    </a:p>
                    <a:p>
                      <a:pPr marL="0" marR="0">
                        <a:lnSpc>
                          <a:spcPct val="115000"/>
                        </a:lnSpc>
                        <a:spcBef>
                          <a:spcPts val="0"/>
                        </a:spcBef>
                        <a:spcAft>
                          <a:spcPts val="0"/>
                        </a:spcAft>
                      </a:pPr>
                      <a:r>
                        <a:rPr lang="en-US" sz="1000" dirty="0">
                          <a:effectLst/>
                        </a:rPr>
                        <a:t>2. Ask to hold an information session at public library for general public</a:t>
                      </a:r>
                    </a:p>
                    <a:p>
                      <a:pPr marL="0" marR="0">
                        <a:lnSpc>
                          <a:spcPct val="115000"/>
                        </a:lnSpc>
                        <a:spcBef>
                          <a:spcPts val="0"/>
                        </a:spcBef>
                        <a:spcAft>
                          <a:spcPts val="0"/>
                        </a:spcAft>
                      </a:pPr>
                      <a:r>
                        <a:rPr lang="en-US" sz="1000" dirty="0">
                          <a:effectLst/>
                        </a:rPr>
                        <a:t>3. Ask to present to their friends group and in return offer time with school parents group</a:t>
                      </a:r>
                    </a:p>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60810" marR="60810" marT="0" marB="0"/>
                </a:tc>
              </a:tr>
            </a:tbl>
          </a:graphicData>
        </a:graphic>
      </p:graphicFrame>
      <p:sp>
        <p:nvSpPr>
          <p:cNvPr id="5" name="Rectangle 4"/>
          <p:cNvSpPr/>
          <p:nvPr/>
        </p:nvSpPr>
        <p:spPr>
          <a:xfrm>
            <a:off x="152400" y="3505200"/>
            <a:ext cx="8686800" cy="2862322"/>
          </a:xfrm>
          <a:prstGeom prst="rect">
            <a:avLst/>
          </a:prstGeom>
        </p:spPr>
        <p:txBody>
          <a:bodyPr wrap="square">
            <a:spAutoFit/>
          </a:bodyPr>
          <a:lstStyle/>
          <a:p>
            <a:r>
              <a:rPr lang="en-US" dirty="0"/>
              <a:t>Key Message Development:</a:t>
            </a:r>
          </a:p>
          <a:p>
            <a:pPr marL="285750" lvl="0" indent="-285750">
              <a:buFont typeface="Arial" panose="020B0604020202020204" pitchFamily="34" charset="0"/>
              <a:buChar char="•"/>
            </a:pPr>
            <a:r>
              <a:rPr lang="en-US" dirty="0"/>
              <a:t>School librarians are teachers, </a:t>
            </a:r>
            <a:r>
              <a:rPr lang="en-US" b="1" dirty="0"/>
              <a:t>specialized instructional support staff</a:t>
            </a:r>
            <a:r>
              <a:rPr lang="en-US" dirty="0"/>
              <a:t>, trained to teach library skills early and develop lifelong library users and supporters. </a:t>
            </a:r>
          </a:p>
          <a:p>
            <a:pPr marL="285750" lvl="0" indent="-285750">
              <a:buFont typeface="Arial" panose="020B0604020202020204" pitchFamily="34" charset="0"/>
              <a:buChar char="•"/>
            </a:pPr>
            <a:r>
              <a:rPr lang="en-US" dirty="0"/>
              <a:t>The public library is an incredible asset to students as they continue their work outside of school but a fully staff and funded school library connects student </a:t>
            </a:r>
            <a:r>
              <a:rPr lang="en-US" b="1" dirty="0"/>
              <a:t>personalized, rigorous learning experience,</a:t>
            </a:r>
            <a:r>
              <a:rPr lang="en-US" dirty="0"/>
              <a:t> and library research, to </a:t>
            </a:r>
            <a:r>
              <a:rPr lang="en-US" b="1" dirty="0"/>
              <a:t>academic achievement</a:t>
            </a:r>
            <a:r>
              <a:rPr lang="en-US" dirty="0"/>
              <a:t>.</a:t>
            </a:r>
          </a:p>
          <a:p>
            <a:pPr marL="285750" lvl="0" indent="-285750">
              <a:buFont typeface="Arial" panose="020B0604020202020204" pitchFamily="34" charset="0"/>
              <a:buChar char="•"/>
            </a:pPr>
            <a:r>
              <a:rPr lang="en-US" b="1" dirty="0"/>
              <a:t>Digital literacy skills</a:t>
            </a:r>
            <a:r>
              <a:rPr lang="en-US" dirty="0"/>
              <a:t> are essential for success as students move into the work force that requires the </a:t>
            </a:r>
            <a:r>
              <a:rPr lang="en-US" b="1" dirty="0"/>
              <a:t>effective use of technology</a:t>
            </a:r>
            <a:r>
              <a:rPr lang="en-US" dirty="0"/>
              <a:t> and while there is a direct impact for parents to support a strong school library program there is tremendous value for the business and community too.  </a:t>
            </a:r>
          </a:p>
        </p:txBody>
      </p:sp>
      <p:cxnSp>
        <p:nvCxnSpPr>
          <p:cNvPr id="6" name="Straight Arrow Connector 5"/>
          <p:cNvCxnSpPr/>
          <p:nvPr/>
        </p:nvCxnSpPr>
        <p:spPr>
          <a:xfrm flipH="1">
            <a:off x="457200" y="3124200"/>
            <a:ext cx="2133600" cy="762000"/>
          </a:xfrm>
          <a:prstGeom prst="straightConnector1">
            <a:avLst/>
          </a:prstGeom>
          <a:ln w="412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57200" y="3276600"/>
            <a:ext cx="3810000" cy="1219200"/>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57200" y="3429000"/>
            <a:ext cx="5791200" cy="19050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538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the Dots- Key Messages</a:t>
            </a:r>
            <a:endParaRPr lang="en-US" dirty="0"/>
          </a:p>
        </p:txBody>
      </p:sp>
      <p:pic>
        <p:nvPicPr>
          <p:cNvPr id="4098" name="Picture 2" descr="C:\Users\acline\AppData\Local\Microsoft\Windows\Temporary Internet Files\Content.IE5\JWVQNAQJ\Share[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238597"/>
            <a:ext cx="4876800" cy="3249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679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04800"/>
            <a:ext cx="8229600" cy="715963"/>
          </a:xfrm>
        </p:spPr>
        <p:txBody>
          <a:bodyPr/>
          <a:lstStyle/>
          <a:p>
            <a:r>
              <a:rPr lang="en-US" altLang="en-US" smtClean="0"/>
              <a:t>ESSA Elevator Speech</a:t>
            </a:r>
          </a:p>
        </p:txBody>
      </p:sp>
      <p:pic>
        <p:nvPicPr>
          <p:cNvPr id="19459" name="Picture 5" descr="C:\Users\acline\AppData\Local\Microsoft\Windows\Temporary Internet Files\Content.IE5\JWVQNAQJ\elevator_peopl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576388"/>
            <a:ext cx="4114800" cy="442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C:\Users\mmerola\Desktop\img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8" y="2874963"/>
            <a:ext cx="276701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8" y="4267200"/>
            <a:ext cx="2233612"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6" descr="C:\Users\mmerola\Desktop\imgre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875" y="1470025"/>
            <a:ext cx="1366838"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927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04800"/>
            <a:ext cx="8229600" cy="715963"/>
          </a:xfrm>
        </p:spPr>
        <p:txBody>
          <a:bodyPr/>
          <a:lstStyle/>
          <a:p>
            <a:r>
              <a:rPr lang="en-US" altLang="en-US" smtClean="0"/>
              <a:t>Connecting the dots</a:t>
            </a:r>
          </a:p>
        </p:txBody>
      </p:sp>
      <p:sp>
        <p:nvSpPr>
          <p:cNvPr id="3" name="Content Placeholder 2"/>
          <p:cNvSpPr>
            <a:spLocks noGrp="1"/>
          </p:cNvSpPr>
          <p:nvPr>
            <p:ph idx="1"/>
          </p:nvPr>
        </p:nvSpPr>
        <p:spPr/>
        <p:txBody>
          <a:bodyPr/>
          <a:lstStyle/>
          <a:p>
            <a:pPr>
              <a:buFont typeface="Arial" charset="0"/>
              <a:buChar char="•"/>
              <a:defRPr/>
            </a:pPr>
            <a:r>
              <a:rPr lang="en-US" dirty="0" smtClean="0"/>
              <a:t>Four ESSA areas (Title I, Title II- Part A, Title II- Part B, and Title IV, Part A)</a:t>
            </a:r>
          </a:p>
          <a:p>
            <a:pPr>
              <a:buFont typeface="Arial" charset="0"/>
              <a:buChar char="•"/>
              <a:defRPr/>
            </a:pPr>
            <a:r>
              <a:rPr lang="en-US" dirty="0" smtClean="0"/>
              <a:t>Review the key messages on your message card</a:t>
            </a:r>
          </a:p>
          <a:p>
            <a:pPr>
              <a:buFont typeface="Arial" charset="0"/>
              <a:buChar char="•"/>
              <a:defRPr/>
            </a:pPr>
            <a:r>
              <a:rPr lang="en-US" dirty="0" smtClean="0"/>
              <a:t>Connect the dots to your work</a:t>
            </a:r>
            <a:endParaRPr lang="en-US" dirty="0"/>
          </a:p>
        </p:txBody>
      </p:sp>
    </p:spTree>
    <p:extLst>
      <p:ext uri="{BB962C8B-B14F-4D97-AF65-F5344CB8AC3E}">
        <p14:creationId xmlns:p14="http://schemas.microsoft.com/office/powerpoint/2010/main" val="181214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Handbook</a:t>
            </a:r>
            <a:endParaRPr lang="en-US" dirty="0"/>
          </a:p>
        </p:txBody>
      </p:sp>
      <p:pic>
        <p:nvPicPr>
          <p:cNvPr id="61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828800"/>
            <a:ext cx="3998913" cy="40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5210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04800"/>
            <a:ext cx="8229600" cy="715963"/>
          </a:xfrm>
        </p:spPr>
        <p:txBody>
          <a:bodyPr/>
          <a:lstStyle/>
          <a:p>
            <a:r>
              <a:rPr lang="en-US" altLang="en-US" smtClean="0"/>
              <a:t>Example</a:t>
            </a:r>
          </a:p>
        </p:txBody>
      </p:sp>
      <p:sp>
        <p:nvSpPr>
          <p:cNvPr id="3" name="Content Placeholder 2"/>
          <p:cNvSpPr>
            <a:spLocks noGrp="1"/>
          </p:cNvSpPr>
          <p:nvPr>
            <p:ph idx="1"/>
          </p:nvPr>
        </p:nvSpPr>
        <p:spPr/>
        <p:txBody>
          <a:bodyPr/>
          <a:lstStyle/>
          <a:p>
            <a:pPr marL="0" lvl="1" indent="0">
              <a:buFont typeface="Arial" charset="0"/>
              <a:buNone/>
              <a:defRPr/>
            </a:pPr>
            <a:r>
              <a:rPr lang="en-US" sz="2000" dirty="0"/>
              <a:t>Title </a:t>
            </a:r>
            <a:r>
              <a:rPr lang="en-US" sz="2000" dirty="0" smtClean="0"/>
              <a:t>I: Improving </a:t>
            </a:r>
            <a:r>
              <a:rPr lang="en-US" sz="2000" dirty="0"/>
              <a:t>basic programs operated by state and local educational </a:t>
            </a:r>
            <a:r>
              <a:rPr lang="en-US" sz="2000" dirty="0" smtClean="0"/>
              <a:t>agencies</a:t>
            </a:r>
          </a:p>
          <a:p>
            <a:pPr marL="0" lvl="1" indent="0">
              <a:buFont typeface="Arial" charset="0"/>
              <a:buNone/>
              <a:defRPr/>
            </a:pPr>
            <a:endParaRPr lang="en-US" sz="2000" dirty="0"/>
          </a:p>
          <a:p>
            <a:pPr marL="0" lvl="1" indent="0">
              <a:buFont typeface="Arial" charset="0"/>
              <a:buNone/>
              <a:defRPr/>
            </a:pPr>
            <a:r>
              <a:rPr lang="en-US" sz="2000" dirty="0"/>
              <a:t>Message: School librarians and access to effective school library programs, impact student achievement, digital literacy skills, and school climate/culture. </a:t>
            </a:r>
            <a:endParaRPr lang="en-US" sz="2000" dirty="0" smtClean="0"/>
          </a:p>
          <a:p>
            <a:pPr marL="0" lvl="1" indent="0">
              <a:buFont typeface="Arial" charset="0"/>
              <a:buNone/>
              <a:defRPr/>
            </a:pPr>
            <a:endParaRPr lang="en-US" sz="2000" dirty="0"/>
          </a:p>
          <a:p>
            <a:pPr marL="0" indent="0">
              <a:buFont typeface="Arial" charset="0"/>
              <a:buNone/>
              <a:defRPr/>
            </a:pPr>
            <a:r>
              <a:rPr lang="en-US" sz="2000" dirty="0" smtClean="0"/>
              <a:t>Conversation Response: Yes, the internet has certainly put information at your fingertips but do you believe everything you read on the internet?  Students today have a hard time navigating such a vast amount of information and learning digital literacy skills is critical to their success in school and after when they navigate college or start a career. </a:t>
            </a:r>
            <a:endParaRPr lang="en-US" sz="2000" dirty="0"/>
          </a:p>
        </p:txBody>
      </p:sp>
    </p:spTree>
    <p:extLst>
      <p:ext uri="{BB962C8B-B14F-4D97-AF65-F5344CB8AC3E}">
        <p14:creationId xmlns:p14="http://schemas.microsoft.com/office/powerpoint/2010/main" val="1720506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04800"/>
            <a:ext cx="8229600" cy="715963"/>
          </a:xfrm>
        </p:spPr>
        <p:txBody>
          <a:bodyPr/>
          <a:lstStyle/>
          <a:p>
            <a:r>
              <a:rPr lang="en-US" altLang="en-US" smtClean="0"/>
              <a:t>ESSA Elevator Speech</a:t>
            </a:r>
          </a:p>
        </p:txBody>
      </p:sp>
      <p:sp>
        <p:nvSpPr>
          <p:cNvPr id="3" name="Content Placeholder 2"/>
          <p:cNvSpPr>
            <a:spLocks noGrp="1"/>
          </p:cNvSpPr>
          <p:nvPr>
            <p:ph idx="1"/>
          </p:nvPr>
        </p:nvSpPr>
        <p:spPr/>
        <p:txBody>
          <a:bodyPr/>
          <a:lstStyle/>
          <a:p>
            <a:pPr marL="0" indent="0">
              <a:buFont typeface="Arial" charset="0"/>
              <a:buNone/>
              <a:defRPr/>
            </a:pPr>
            <a:r>
              <a:rPr lang="en-US" dirty="0" smtClean="0"/>
              <a:t>Reminders:</a:t>
            </a:r>
          </a:p>
          <a:p>
            <a:pPr>
              <a:buFont typeface="Arial" charset="0"/>
              <a:buChar char="•"/>
              <a:defRPr/>
            </a:pPr>
            <a:r>
              <a:rPr lang="en-US" dirty="0" smtClean="0"/>
              <a:t>The intention is to educate not humiliate.</a:t>
            </a:r>
          </a:p>
          <a:p>
            <a:pPr>
              <a:buFont typeface="Arial" charset="0"/>
              <a:buChar char="•"/>
              <a:defRPr/>
            </a:pPr>
            <a:r>
              <a:rPr lang="en-US" dirty="0" smtClean="0"/>
              <a:t>What you do is important, so sound important. </a:t>
            </a:r>
          </a:p>
          <a:p>
            <a:pPr>
              <a:buFont typeface="Arial" charset="0"/>
              <a:buChar char="•"/>
              <a:defRPr/>
            </a:pPr>
            <a:r>
              <a:rPr lang="en-US" dirty="0" smtClean="0"/>
              <a:t>Practice</a:t>
            </a:r>
          </a:p>
          <a:p>
            <a:pPr>
              <a:buFont typeface="Arial" charset="0"/>
              <a:buChar char="•"/>
              <a:defRPr/>
            </a:pPr>
            <a:r>
              <a:rPr lang="en-US" dirty="0" smtClean="0"/>
              <a:t>You can </a:t>
            </a:r>
            <a:r>
              <a:rPr lang="en-US" i="1" u="sng" dirty="0" smtClean="0"/>
              <a:t>start</a:t>
            </a:r>
            <a:r>
              <a:rPr lang="en-US" dirty="0" smtClean="0"/>
              <a:t> the conversation.</a:t>
            </a:r>
            <a:endParaRPr lang="en-US" dirty="0"/>
          </a:p>
        </p:txBody>
      </p:sp>
    </p:spTree>
    <p:extLst>
      <p:ext uri="{BB962C8B-B14F-4D97-AF65-F5344CB8AC3E}">
        <p14:creationId xmlns:p14="http://schemas.microsoft.com/office/powerpoint/2010/main" val="1077193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Elevator Speech Development</a:t>
            </a:r>
            <a:endParaRPr lang="en-US" dirty="0"/>
          </a:p>
        </p:txBody>
      </p:sp>
      <p:sp>
        <p:nvSpPr>
          <p:cNvPr id="3" name="Content Placeholder 2"/>
          <p:cNvSpPr>
            <a:spLocks noGrp="1"/>
          </p:cNvSpPr>
          <p:nvPr>
            <p:ph idx="1"/>
          </p:nvPr>
        </p:nvSpPr>
        <p:spPr>
          <a:xfrm>
            <a:off x="457200" y="1447800"/>
            <a:ext cx="8229600" cy="4525963"/>
          </a:xfrm>
        </p:spPr>
        <p:txBody>
          <a:bodyPr/>
          <a:lstStyle/>
          <a:p>
            <a:pPr marL="0" indent="0">
              <a:buNone/>
            </a:pPr>
            <a:r>
              <a:rPr lang="en-US" u="sng" dirty="0">
                <a:solidFill>
                  <a:srgbClr val="FF0000"/>
                </a:solidFill>
              </a:rPr>
              <a:t>Step One</a:t>
            </a:r>
            <a:r>
              <a:rPr lang="en-US" dirty="0">
                <a:solidFill>
                  <a:srgbClr val="FF0000"/>
                </a:solidFill>
              </a:rPr>
              <a:t>:  Make the connection from ESSA language to AASL’s school library talking </a:t>
            </a:r>
            <a:r>
              <a:rPr lang="en-US" dirty="0" smtClean="0">
                <a:solidFill>
                  <a:srgbClr val="FF0000"/>
                </a:solidFill>
              </a:rPr>
              <a:t>points to </a:t>
            </a:r>
            <a:r>
              <a:rPr lang="en-US" dirty="0">
                <a:solidFill>
                  <a:srgbClr val="FF0000"/>
                </a:solidFill>
              </a:rPr>
              <a:t>your school library program</a:t>
            </a:r>
            <a:r>
              <a:rPr lang="en-US" dirty="0" smtClean="0">
                <a:solidFill>
                  <a:srgbClr val="FF0000"/>
                </a:solidFill>
              </a:rPr>
              <a:t>.</a:t>
            </a:r>
            <a:r>
              <a:rPr lang="en-US" dirty="0" smtClean="0"/>
              <a:t/>
            </a:r>
            <a:br>
              <a:rPr lang="en-US" dirty="0" smtClean="0"/>
            </a:br>
            <a:r>
              <a:rPr lang="en-US" dirty="0" smtClean="0"/>
              <a:t> </a:t>
            </a:r>
          </a:p>
          <a:p>
            <a:pPr marL="0" indent="0">
              <a:buNone/>
            </a:pPr>
            <a:r>
              <a:rPr lang="en-US" u="sng" dirty="0"/>
              <a:t>Step Two</a:t>
            </a:r>
            <a:r>
              <a:rPr lang="en-US" dirty="0"/>
              <a:t>: </a:t>
            </a:r>
            <a:r>
              <a:rPr lang="en-US" dirty="0" smtClean="0"/>
              <a:t>Practice</a:t>
            </a:r>
            <a:br>
              <a:rPr lang="en-US" dirty="0" smtClean="0"/>
            </a:br>
            <a:endParaRPr lang="en-US" dirty="0" smtClean="0"/>
          </a:p>
          <a:p>
            <a:pPr marL="0" indent="0">
              <a:buNone/>
            </a:pPr>
            <a:r>
              <a:rPr lang="en-US" u="sng" dirty="0" smtClean="0"/>
              <a:t>Step </a:t>
            </a:r>
            <a:r>
              <a:rPr lang="en-US" u="sng" dirty="0"/>
              <a:t>Three</a:t>
            </a:r>
            <a:r>
              <a:rPr lang="en-US" dirty="0"/>
              <a:t>:  Fine </a:t>
            </a:r>
            <a:r>
              <a:rPr lang="en-US" dirty="0" smtClean="0"/>
              <a:t>Tuning</a:t>
            </a:r>
            <a:br>
              <a:rPr lang="en-US" dirty="0" smtClean="0"/>
            </a:br>
            <a:endParaRPr lang="en-US" dirty="0" smtClean="0"/>
          </a:p>
          <a:p>
            <a:pPr marL="0" indent="0">
              <a:buNone/>
            </a:pPr>
            <a:r>
              <a:rPr lang="en-US" u="sng" dirty="0"/>
              <a:t>Step Four</a:t>
            </a:r>
            <a:r>
              <a:rPr lang="en-US" dirty="0"/>
              <a:t>: Practice Again</a:t>
            </a:r>
          </a:p>
        </p:txBody>
      </p:sp>
    </p:spTree>
    <p:extLst>
      <p:ext uri="{BB962C8B-B14F-4D97-AF65-F5344CB8AC3E}">
        <p14:creationId xmlns:p14="http://schemas.microsoft.com/office/powerpoint/2010/main" val="753565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Elevator Speech Development</a:t>
            </a:r>
            <a:endParaRPr lang="en-US" dirty="0"/>
          </a:p>
        </p:txBody>
      </p:sp>
      <p:sp>
        <p:nvSpPr>
          <p:cNvPr id="3" name="Content Placeholder 2"/>
          <p:cNvSpPr>
            <a:spLocks noGrp="1"/>
          </p:cNvSpPr>
          <p:nvPr>
            <p:ph idx="1"/>
          </p:nvPr>
        </p:nvSpPr>
        <p:spPr>
          <a:xfrm>
            <a:off x="457200" y="1447800"/>
            <a:ext cx="8229600" cy="4525963"/>
          </a:xfrm>
        </p:spPr>
        <p:txBody>
          <a:bodyPr/>
          <a:lstStyle/>
          <a:p>
            <a:pPr marL="0" indent="0">
              <a:buNone/>
            </a:pPr>
            <a:r>
              <a:rPr lang="en-US" u="sng" dirty="0"/>
              <a:t>Step One</a:t>
            </a:r>
            <a:r>
              <a:rPr lang="en-US" dirty="0"/>
              <a:t>:  Make the connection from ESSA language to AASL’s school library talking </a:t>
            </a:r>
            <a:r>
              <a:rPr lang="en-US" dirty="0" smtClean="0"/>
              <a:t>points to </a:t>
            </a:r>
            <a:r>
              <a:rPr lang="en-US" dirty="0"/>
              <a:t>your school library program</a:t>
            </a:r>
            <a:r>
              <a:rPr lang="en-US" dirty="0" smtClean="0"/>
              <a:t>.</a:t>
            </a:r>
            <a:br>
              <a:rPr lang="en-US" dirty="0" smtClean="0"/>
            </a:br>
            <a:r>
              <a:rPr lang="en-US" dirty="0" smtClean="0"/>
              <a:t> </a:t>
            </a:r>
          </a:p>
          <a:p>
            <a:pPr marL="0" indent="0">
              <a:buNone/>
            </a:pPr>
            <a:r>
              <a:rPr lang="en-US" u="sng" dirty="0">
                <a:solidFill>
                  <a:srgbClr val="FF0000"/>
                </a:solidFill>
              </a:rPr>
              <a:t>Step Two</a:t>
            </a:r>
            <a:r>
              <a:rPr lang="en-US" dirty="0">
                <a:solidFill>
                  <a:srgbClr val="FF0000"/>
                </a:solidFill>
              </a:rPr>
              <a:t>: </a:t>
            </a:r>
            <a:r>
              <a:rPr lang="en-US" dirty="0" smtClean="0">
                <a:solidFill>
                  <a:srgbClr val="FF0000"/>
                </a:solidFill>
              </a:rPr>
              <a:t>Practice</a:t>
            </a:r>
            <a:r>
              <a:rPr lang="en-US" dirty="0" smtClean="0"/>
              <a:t/>
            </a:r>
            <a:br>
              <a:rPr lang="en-US" dirty="0" smtClean="0"/>
            </a:br>
            <a:endParaRPr lang="en-US" dirty="0" smtClean="0"/>
          </a:p>
          <a:p>
            <a:pPr marL="0" indent="0">
              <a:buNone/>
            </a:pPr>
            <a:r>
              <a:rPr lang="en-US" u="sng" dirty="0" smtClean="0"/>
              <a:t>Step </a:t>
            </a:r>
            <a:r>
              <a:rPr lang="en-US" u="sng" dirty="0"/>
              <a:t>Three</a:t>
            </a:r>
            <a:r>
              <a:rPr lang="en-US" dirty="0"/>
              <a:t>:  Fine </a:t>
            </a:r>
            <a:r>
              <a:rPr lang="en-US" dirty="0" smtClean="0"/>
              <a:t>Tuning</a:t>
            </a:r>
            <a:br>
              <a:rPr lang="en-US" dirty="0" smtClean="0"/>
            </a:br>
            <a:endParaRPr lang="en-US" dirty="0" smtClean="0"/>
          </a:p>
          <a:p>
            <a:pPr marL="0" indent="0">
              <a:buNone/>
            </a:pPr>
            <a:r>
              <a:rPr lang="en-US" u="sng" dirty="0"/>
              <a:t>Step Four</a:t>
            </a:r>
            <a:r>
              <a:rPr lang="en-US" dirty="0"/>
              <a:t>: Practice Again</a:t>
            </a:r>
          </a:p>
        </p:txBody>
      </p:sp>
    </p:spTree>
    <p:extLst>
      <p:ext uri="{BB962C8B-B14F-4D97-AF65-F5344CB8AC3E}">
        <p14:creationId xmlns:p14="http://schemas.microsoft.com/office/powerpoint/2010/main" val="863388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Elevator Speech Development</a:t>
            </a:r>
            <a:endParaRPr lang="en-US" dirty="0"/>
          </a:p>
        </p:txBody>
      </p:sp>
      <p:sp>
        <p:nvSpPr>
          <p:cNvPr id="3" name="Content Placeholder 2"/>
          <p:cNvSpPr>
            <a:spLocks noGrp="1"/>
          </p:cNvSpPr>
          <p:nvPr>
            <p:ph idx="1"/>
          </p:nvPr>
        </p:nvSpPr>
        <p:spPr>
          <a:xfrm>
            <a:off x="457200" y="1447800"/>
            <a:ext cx="8229600" cy="4525963"/>
          </a:xfrm>
        </p:spPr>
        <p:txBody>
          <a:bodyPr/>
          <a:lstStyle/>
          <a:p>
            <a:pPr marL="0" indent="0">
              <a:buNone/>
            </a:pPr>
            <a:r>
              <a:rPr lang="en-US" u="sng" dirty="0"/>
              <a:t>Step One</a:t>
            </a:r>
            <a:r>
              <a:rPr lang="en-US" dirty="0"/>
              <a:t>:  Make the connection from ESSA language to AASL’s school library talking </a:t>
            </a:r>
            <a:r>
              <a:rPr lang="en-US" dirty="0" smtClean="0"/>
              <a:t>points to </a:t>
            </a:r>
            <a:r>
              <a:rPr lang="en-US" dirty="0"/>
              <a:t>your school library program</a:t>
            </a:r>
            <a:r>
              <a:rPr lang="en-US" dirty="0" smtClean="0"/>
              <a:t>.</a:t>
            </a:r>
            <a:br>
              <a:rPr lang="en-US" dirty="0" smtClean="0"/>
            </a:br>
            <a:r>
              <a:rPr lang="en-US" dirty="0" smtClean="0"/>
              <a:t> </a:t>
            </a:r>
          </a:p>
          <a:p>
            <a:pPr marL="0" indent="0">
              <a:buNone/>
            </a:pPr>
            <a:r>
              <a:rPr lang="en-US" u="sng" dirty="0"/>
              <a:t>Step Two</a:t>
            </a:r>
            <a:r>
              <a:rPr lang="en-US" dirty="0"/>
              <a:t>: </a:t>
            </a:r>
            <a:r>
              <a:rPr lang="en-US" dirty="0" smtClean="0"/>
              <a:t>Practice</a:t>
            </a:r>
            <a:br>
              <a:rPr lang="en-US" dirty="0" smtClean="0"/>
            </a:br>
            <a:endParaRPr lang="en-US" dirty="0" smtClean="0"/>
          </a:p>
          <a:p>
            <a:pPr marL="0" indent="0">
              <a:buNone/>
            </a:pPr>
            <a:r>
              <a:rPr lang="en-US" u="sng" dirty="0" smtClean="0">
                <a:solidFill>
                  <a:srgbClr val="FF0000"/>
                </a:solidFill>
              </a:rPr>
              <a:t>Step </a:t>
            </a:r>
            <a:r>
              <a:rPr lang="en-US" u="sng" dirty="0">
                <a:solidFill>
                  <a:srgbClr val="FF0000"/>
                </a:solidFill>
              </a:rPr>
              <a:t>Three</a:t>
            </a:r>
            <a:r>
              <a:rPr lang="en-US" dirty="0">
                <a:solidFill>
                  <a:srgbClr val="FF0000"/>
                </a:solidFill>
              </a:rPr>
              <a:t>:  Fine </a:t>
            </a:r>
            <a:r>
              <a:rPr lang="en-US" dirty="0" smtClean="0">
                <a:solidFill>
                  <a:srgbClr val="FF0000"/>
                </a:solidFill>
              </a:rPr>
              <a:t>Tuning</a:t>
            </a:r>
            <a:r>
              <a:rPr lang="en-US" dirty="0" smtClean="0"/>
              <a:t/>
            </a:r>
            <a:br>
              <a:rPr lang="en-US" dirty="0" smtClean="0"/>
            </a:br>
            <a:endParaRPr lang="en-US" dirty="0" smtClean="0"/>
          </a:p>
          <a:p>
            <a:pPr marL="0" indent="0">
              <a:buNone/>
            </a:pPr>
            <a:r>
              <a:rPr lang="en-US" u="sng" dirty="0"/>
              <a:t>Step Four</a:t>
            </a:r>
            <a:r>
              <a:rPr lang="en-US" dirty="0"/>
              <a:t>: Practice Again</a:t>
            </a:r>
          </a:p>
        </p:txBody>
      </p:sp>
    </p:spTree>
    <p:extLst>
      <p:ext uri="{BB962C8B-B14F-4D97-AF65-F5344CB8AC3E}">
        <p14:creationId xmlns:p14="http://schemas.microsoft.com/office/powerpoint/2010/main" val="2143461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Elevator Speech Development</a:t>
            </a:r>
            <a:endParaRPr lang="en-US" dirty="0"/>
          </a:p>
        </p:txBody>
      </p:sp>
      <p:sp>
        <p:nvSpPr>
          <p:cNvPr id="3" name="Content Placeholder 2"/>
          <p:cNvSpPr>
            <a:spLocks noGrp="1"/>
          </p:cNvSpPr>
          <p:nvPr>
            <p:ph idx="1"/>
          </p:nvPr>
        </p:nvSpPr>
        <p:spPr>
          <a:xfrm>
            <a:off x="457200" y="1447800"/>
            <a:ext cx="8229600" cy="4525963"/>
          </a:xfrm>
        </p:spPr>
        <p:txBody>
          <a:bodyPr/>
          <a:lstStyle/>
          <a:p>
            <a:pPr marL="0" indent="0">
              <a:buNone/>
            </a:pPr>
            <a:r>
              <a:rPr lang="en-US" u="sng" dirty="0"/>
              <a:t>Step One</a:t>
            </a:r>
            <a:r>
              <a:rPr lang="en-US" dirty="0"/>
              <a:t>:  Make the connection from ESSA language to AASL’s school library talking </a:t>
            </a:r>
            <a:r>
              <a:rPr lang="en-US" dirty="0" smtClean="0"/>
              <a:t>points to </a:t>
            </a:r>
            <a:r>
              <a:rPr lang="en-US" dirty="0"/>
              <a:t>your school library program</a:t>
            </a:r>
            <a:r>
              <a:rPr lang="en-US" dirty="0" smtClean="0"/>
              <a:t>.</a:t>
            </a:r>
            <a:br>
              <a:rPr lang="en-US" dirty="0" smtClean="0"/>
            </a:br>
            <a:r>
              <a:rPr lang="en-US" dirty="0" smtClean="0"/>
              <a:t> </a:t>
            </a:r>
          </a:p>
          <a:p>
            <a:pPr marL="0" indent="0">
              <a:buNone/>
            </a:pPr>
            <a:r>
              <a:rPr lang="en-US" u="sng" dirty="0"/>
              <a:t>Step Two</a:t>
            </a:r>
            <a:r>
              <a:rPr lang="en-US" dirty="0"/>
              <a:t>: </a:t>
            </a:r>
            <a:r>
              <a:rPr lang="en-US" dirty="0" smtClean="0"/>
              <a:t>Practice</a:t>
            </a:r>
            <a:br>
              <a:rPr lang="en-US" dirty="0" smtClean="0"/>
            </a:br>
            <a:endParaRPr lang="en-US" dirty="0" smtClean="0"/>
          </a:p>
          <a:p>
            <a:pPr marL="0" indent="0">
              <a:buNone/>
            </a:pPr>
            <a:r>
              <a:rPr lang="en-US" u="sng" dirty="0" smtClean="0"/>
              <a:t>Step </a:t>
            </a:r>
            <a:r>
              <a:rPr lang="en-US" u="sng" dirty="0"/>
              <a:t>Three</a:t>
            </a:r>
            <a:r>
              <a:rPr lang="en-US" dirty="0"/>
              <a:t>:  Fine </a:t>
            </a:r>
            <a:r>
              <a:rPr lang="en-US" dirty="0" smtClean="0"/>
              <a:t>Tuning</a:t>
            </a:r>
            <a:br>
              <a:rPr lang="en-US" dirty="0" smtClean="0"/>
            </a:br>
            <a:endParaRPr lang="en-US" dirty="0" smtClean="0"/>
          </a:p>
          <a:p>
            <a:pPr marL="0" indent="0">
              <a:buNone/>
            </a:pPr>
            <a:r>
              <a:rPr lang="en-US" u="sng" dirty="0">
                <a:solidFill>
                  <a:srgbClr val="FF0000"/>
                </a:solidFill>
              </a:rPr>
              <a:t>Step Four</a:t>
            </a:r>
            <a:r>
              <a:rPr lang="en-US" dirty="0">
                <a:solidFill>
                  <a:srgbClr val="FF0000"/>
                </a:solidFill>
              </a:rPr>
              <a:t>: Practice Again</a:t>
            </a:r>
          </a:p>
        </p:txBody>
      </p:sp>
    </p:spTree>
    <p:extLst>
      <p:ext uri="{BB962C8B-B14F-4D97-AF65-F5344CB8AC3E}">
        <p14:creationId xmlns:p14="http://schemas.microsoft.com/office/powerpoint/2010/main" val="1229777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304800"/>
            <a:ext cx="8229600" cy="715963"/>
          </a:xfrm>
        </p:spPr>
        <p:txBody>
          <a:bodyPr/>
          <a:lstStyle/>
          <a:p>
            <a:r>
              <a:rPr lang="en-US" altLang="en-US" smtClean="0"/>
              <a:t>Questions</a:t>
            </a:r>
          </a:p>
        </p:txBody>
      </p:sp>
      <p:pic>
        <p:nvPicPr>
          <p:cNvPr id="27651" name="Picture 2" descr="C:\Users\acline\AppData\Local\Microsoft\Windows\Temporary Internet Files\Content.IE5\KL4DMIB5\5471047557_4dc13f5376[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74900" y="1665288"/>
            <a:ext cx="4394200" cy="4394200"/>
          </a:xfrm>
          <a:noFill/>
        </p:spPr>
      </p:pic>
    </p:spTree>
    <p:extLst>
      <p:ext uri="{BB962C8B-B14F-4D97-AF65-F5344CB8AC3E}">
        <p14:creationId xmlns:p14="http://schemas.microsoft.com/office/powerpoint/2010/main" val="1826979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SHARE, SHARE</a:t>
            </a:r>
            <a:endParaRPr lang="en-US" dirty="0"/>
          </a:p>
        </p:txBody>
      </p:sp>
      <p:pic>
        <p:nvPicPr>
          <p:cNvPr id="33794" name="Picture 2" descr="C:\Users\acline\AppData\Local\Microsoft\Windows\Temporary Internet Files\Content.IE5\RD93XKZV\twitter-logo[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7640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43200" y="1524000"/>
            <a:ext cx="5486400" cy="4431983"/>
          </a:xfrm>
          <a:prstGeom prst="rect">
            <a:avLst/>
          </a:prstGeom>
          <a:noFill/>
        </p:spPr>
        <p:txBody>
          <a:bodyPr wrap="square" rtlCol="0">
            <a:spAutoFit/>
          </a:bodyPr>
          <a:lstStyle/>
          <a:p>
            <a:r>
              <a:rPr lang="en-US" sz="4400" dirty="0" smtClean="0">
                <a:solidFill>
                  <a:schemeClr val="tx2">
                    <a:lumMod val="75000"/>
                  </a:schemeClr>
                </a:solidFill>
              </a:rPr>
              <a:t>Tag @</a:t>
            </a:r>
            <a:r>
              <a:rPr lang="en-US" sz="4400" dirty="0" err="1" smtClean="0">
                <a:solidFill>
                  <a:schemeClr val="tx2">
                    <a:lumMod val="75000"/>
                  </a:schemeClr>
                </a:solidFill>
              </a:rPr>
              <a:t>aasl</a:t>
            </a:r>
            <a:endParaRPr lang="en-US" sz="4400" dirty="0" smtClean="0">
              <a:solidFill>
                <a:schemeClr val="tx2">
                  <a:lumMod val="75000"/>
                </a:schemeClr>
              </a:solidFill>
            </a:endParaRPr>
          </a:p>
          <a:p>
            <a:endParaRPr lang="en-US" sz="4400" dirty="0" smtClean="0">
              <a:solidFill>
                <a:schemeClr val="tx2">
                  <a:lumMod val="75000"/>
                </a:schemeClr>
              </a:solidFill>
            </a:endParaRPr>
          </a:p>
          <a:p>
            <a:r>
              <a:rPr lang="en-US" sz="4400" dirty="0" smtClean="0">
                <a:solidFill>
                  <a:schemeClr val="tx2">
                    <a:lumMod val="75000"/>
                  </a:schemeClr>
                </a:solidFill>
              </a:rPr>
              <a:t>#</a:t>
            </a:r>
            <a:r>
              <a:rPr lang="en-US" sz="4400" dirty="0" err="1" smtClean="0">
                <a:solidFill>
                  <a:schemeClr val="tx2">
                    <a:lumMod val="75000"/>
                  </a:schemeClr>
                </a:solidFill>
              </a:rPr>
              <a:t>ESSAlibraries</a:t>
            </a:r>
            <a:endParaRPr lang="en-US" sz="4400" dirty="0" smtClean="0">
              <a:solidFill>
                <a:schemeClr val="tx2">
                  <a:lumMod val="75000"/>
                </a:schemeClr>
              </a:solidFill>
            </a:endParaRPr>
          </a:p>
          <a:p>
            <a:endParaRPr lang="en-US" sz="4400" dirty="0">
              <a:solidFill>
                <a:schemeClr val="tx2">
                  <a:lumMod val="75000"/>
                </a:schemeClr>
              </a:solidFill>
            </a:endParaRPr>
          </a:p>
          <a:p>
            <a:r>
              <a:rPr lang="en-US" sz="4400" dirty="0" smtClean="0">
                <a:solidFill>
                  <a:schemeClr val="tx2">
                    <a:lumMod val="75000"/>
                  </a:schemeClr>
                </a:solidFill>
              </a:rPr>
              <a:t>Send photos to </a:t>
            </a:r>
            <a:r>
              <a:rPr lang="en-US" sz="4400" dirty="0" smtClean="0">
                <a:solidFill>
                  <a:schemeClr val="tx2">
                    <a:lumMod val="75000"/>
                  </a:schemeClr>
                </a:solidFill>
                <a:hlinkClick r:id="rId4"/>
              </a:rPr>
              <a:t>jhabley@ala.org</a:t>
            </a:r>
            <a:endParaRPr lang="en-US" sz="4400" dirty="0" smtClean="0">
              <a:solidFill>
                <a:schemeClr val="tx2">
                  <a:lumMod val="75000"/>
                </a:schemeClr>
              </a:solidFill>
            </a:endParaRPr>
          </a:p>
          <a:p>
            <a:endParaRPr lang="en-US" dirty="0"/>
          </a:p>
        </p:txBody>
      </p:sp>
      <p:pic>
        <p:nvPicPr>
          <p:cNvPr id="337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574369"/>
            <a:ext cx="1851025"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0234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 Webpage</a:t>
            </a:r>
            <a:endParaRPr lang="en-US" dirty="0"/>
          </a:p>
        </p:txBody>
      </p:sp>
      <p:sp>
        <p:nvSpPr>
          <p:cNvPr id="3" name="Content Placeholder 2"/>
          <p:cNvSpPr>
            <a:spLocks noGrp="1"/>
          </p:cNvSpPr>
          <p:nvPr>
            <p:ph idx="1"/>
          </p:nvPr>
        </p:nvSpPr>
        <p:spPr>
          <a:xfrm>
            <a:off x="457200" y="2590800"/>
            <a:ext cx="8229600" cy="3535363"/>
          </a:xfrm>
        </p:spPr>
        <p:txBody>
          <a:bodyPr/>
          <a:lstStyle/>
          <a:p>
            <a:pPr marL="0" indent="0">
              <a:buNone/>
            </a:pPr>
            <a:r>
              <a:rPr lang="en-US" sz="7200" dirty="0"/>
              <a:t>http://essa.aasl.org/</a:t>
            </a:r>
          </a:p>
        </p:txBody>
      </p:sp>
    </p:spTree>
    <p:extLst>
      <p:ext uri="{BB962C8B-B14F-4D97-AF65-F5344CB8AC3E}">
        <p14:creationId xmlns:p14="http://schemas.microsoft.com/office/powerpoint/2010/main" val="3376478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04800"/>
            <a:ext cx="8229600" cy="715963"/>
          </a:xfrm>
        </p:spPr>
        <p:txBody>
          <a:bodyPr/>
          <a:lstStyle/>
          <a:p>
            <a:r>
              <a:rPr lang="en-US" altLang="en-US" smtClean="0"/>
              <a:t>ALA Washington Office</a:t>
            </a:r>
          </a:p>
        </p:txBody>
      </p:sp>
      <p:pic>
        <p:nvPicPr>
          <p:cNvPr id="717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905000"/>
            <a:ext cx="2971800" cy="2971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2" name="Content Placeholder 2"/>
          <p:cNvSpPr txBox="1">
            <a:spLocks/>
          </p:cNvSpPr>
          <p:nvPr/>
        </p:nvSpPr>
        <p:spPr bwMode="auto">
          <a:xfrm>
            <a:off x="3733800" y="3200400"/>
            <a:ext cx="38862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rgbClr val="17375E"/>
                </a:solidFill>
                <a:latin typeface="Myriad Pro" pitchFamily="34" charset="0"/>
              </a:defRPr>
            </a:lvl1pPr>
            <a:lvl2pPr marL="742950" indent="-285750">
              <a:spcBef>
                <a:spcPct val="20000"/>
              </a:spcBef>
              <a:buFont typeface="Arial" charset="0"/>
              <a:buChar char="–"/>
              <a:defRPr sz="2800">
                <a:solidFill>
                  <a:srgbClr val="17375E"/>
                </a:solidFill>
                <a:latin typeface="Myriad Pro" pitchFamily="34" charset="0"/>
              </a:defRPr>
            </a:lvl2pPr>
            <a:lvl3pPr marL="1143000" indent="-228600">
              <a:spcBef>
                <a:spcPct val="20000"/>
              </a:spcBef>
              <a:buFont typeface="Arial" charset="0"/>
              <a:buChar char="•"/>
              <a:defRPr sz="2400">
                <a:solidFill>
                  <a:srgbClr val="17375E"/>
                </a:solidFill>
                <a:latin typeface="Myriad Pro" pitchFamily="34" charset="0"/>
              </a:defRPr>
            </a:lvl3pPr>
            <a:lvl4pPr marL="1600200" indent="-228600">
              <a:spcBef>
                <a:spcPct val="20000"/>
              </a:spcBef>
              <a:buFont typeface="Arial" charset="0"/>
              <a:buChar char="–"/>
              <a:defRPr sz="2000">
                <a:solidFill>
                  <a:srgbClr val="17375E"/>
                </a:solidFill>
                <a:latin typeface="Myriad Pro" pitchFamily="34" charset="0"/>
              </a:defRPr>
            </a:lvl4pPr>
            <a:lvl5pPr marL="2057400" indent="-228600">
              <a:spcBef>
                <a:spcPct val="20000"/>
              </a:spcBef>
              <a:buFont typeface="Arial" charset="0"/>
              <a:buChar char="»"/>
              <a:defRPr sz="2000">
                <a:solidFill>
                  <a:srgbClr val="17375E"/>
                </a:solidFill>
                <a:latin typeface="Myriad Pro" pitchFamily="34" charset="0"/>
              </a:defRPr>
            </a:lvl5pPr>
            <a:lvl6pPr marL="2514600" indent="-228600" eaLnBrk="0" fontAlgn="base" hangingPunct="0">
              <a:spcBef>
                <a:spcPct val="20000"/>
              </a:spcBef>
              <a:spcAft>
                <a:spcPct val="0"/>
              </a:spcAft>
              <a:buFont typeface="Arial" charset="0"/>
              <a:buChar char="»"/>
              <a:defRPr sz="2000">
                <a:solidFill>
                  <a:srgbClr val="17375E"/>
                </a:solidFill>
                <a:latin typeface="Myriad Pro" pitchFamily="34" charset="0"/>
              </a:defRPr>
            </a:lvl6pPr>
            <a:lvl7pPr marL="2971800" indent="-228600" eaLnBrk="0" fontAlgn="base" hangingPunct="0">
              <a:spcBef>
                <a:spcPct val="20000"/>
              </a:spcBef>
              <a:spcAft>
                <a:spcPct val="0"/>
              </a:spcAft>
              <a:buFont typeface="Arial" charset="0"/>
              <a:buChar char="»"/>
              <a:defRPr sz="2000">
                <a:solidFill>
                  <a:srgbClr val="17375E"/>
                </a:solidFill>
                <a:latin typeface="Myriad Pro" pitchFamily="34" charset="0"/>
              </a:defRPr>
            </a:lvl7pPr>
            <a:lvl8pPr marL="3429000" indent="-228600" eaLnBrk="0" fontAlgn="base" hangingPunct="0">
              <a:spcBef>
                <a:spcPct val="20000"/>
              </a:spcBef>
              <a:spcAft>
                <a:spcPct val="0"/>
              </a:spcAft>
              <a:buFont typeface="Arial" charset="0"/>
              <a:buChar char="»"/>
              <a:defRPr sz="2000">
                <a:solidFill>
                  <a:srgbClr val="17375E"/>
                </a:solidFill>
                <a:latin typeface="Myriad Pro" pitchFamily="34" charset="0"/>
              </a:defRPr>
            </a:lvl8pPr>
            <a:lvl9pPr marL="3886200" indent="-228600" eaLnBrk="0" fontAlgn="base" hangingPunct="0">
              <a:spcBef>
                <a:spcPct val="20000"/>
              </a:spcBef>
              <a:spcAft>
                <a:spcPct val="0"/>
              </a:spcAft>
              <a:buFont typeface="Arial" charset="0"/>
              <a:buChar char="»"/>
              <a:defRPr sz="2000">
                <a:solidFill>
                  <a:srgbClr val="17375E"/>
                </a:solidFill>
                <a:latin typeface="Myriad Pro" pitchFamily="34" charset="0"/>
              </a:defRPr>
            </a:lvl9pPr>
          </a:lstStyle>
          <a:p>
            <a:pPr eaLnBrk="0" fontAlgn="base" hangingPunct="0">
              <a:spcAft>
                <a:spcPct val="0"/>
              </a:spcAft>
              <a:buFont typeface="Arial" charset="0"/>
              <a:buNone/>
            </a:pPr>
            <a:r>
              <a:rPr lang="en-US" altLang="en-US" sz="2400" b="1">
                <a:latin typeface="Myriad Pro Cond" pitchFamily="34" charset="0"/>
              </a:rPr>
              <a:t>Emily Sheketoff</a:t>
            </a:r>
          </a:p>
          <a:p>
            <a:pPr eaLnBrk="0" fontAlgn="base" hangingPunct="0">
              <a:spcAft>
                <a:spcPct val="0"/>
              </a:spcAft>
              <a:buFont typeface="Arial" charset="0"/>
              <a:buNone/>
            </a:pPr>
            <a:r>
              <a:rPr lang="en-US" altLang="en-US" sz="1600" i="1"/>
              <a:t>Executive Director of Washington Office of American Library Association</a:t>
            </a:r>
            <a:endParaRPr lang="en-US" altLang="en-US" sz="1400"/>
          </a:p>
        </p:txBody>
      </p:sp>
      <p:pic>
        <p:nvPicPr>
          <p:cNvPr id="7173" name="Picture 8" descr="http://www.districtdispatch.org/wp-content/uploads/2012/12/ala_wo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524000"/>
            <a:ext cx="37338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6365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Massachusetts ESSA Update</a:t>
            </a:r>
            <a:endParaRPr lang="en-US" dirty="0"/>
          </a:p>
        </p:txBody>
      </p:sp>
      <p:sp>
        <p:nvSpPr>
          <p:cNvPr id="3" name="Content Placeholder 2"/>
          <p:cNvSpPr>
            <a:spLocks noGrp="1"/>
          </p:cNvSpPr>
          <p:nvPr>
            <p:ph idx="1"/>
          </p:nvPr>
        </p:nvSpPr>
        <p:spPr>
          <a:xfrm>
            <a:off x="457200" y="1371600"/>
            <a:ext cx="8229600" cy="4525963"/>
          </a:xfrm>
        </p:spPr>
        <p:txBody>
          <a:bodyPr/>
          <a:lstStyle/>
          <a:p>
            <a:pPr marL="0" indent="0">
              <a:buNone/>
            </a:pPr>
            <a:endParaRPr lang="en-US" sz="3600" dirty="0" smtClean="0"/>
          </a:p>
          <a:p>
            <a:pPr marL="0" indent="0">
              <a:buNone/>
            </a:pPr>
            <a:r>
              <a:rPr lang="en-US" sz="3600" dirty="0" smtClean="0"/>
              <a:t>Massachusetts Department of Education ESSA </a:t>
            </a:r>
            <a:r>
              <a:rPr lang="en-US" sz="3600" dirty="0"/>
              <a:t>Page – </a:t>
            </a:r>
            <a:r>
              <a:rPr lang="en-US" sz="3600" dirty="0">
                <a:hlinkClick r:id="rId3"/>
              </a:rPr>
              <a:t>http://</a:t>
            </a:r>
            <a:r>
              <a:rPr lang="en-US" sz="3600" dirty="0" smtClean="0">
                <a:hlinkClick r:id="rId3"/>
              </a:rPr>
              <a:t>www.doe.mass.edu/boe/docs/FY2016/2016-06/item16.html</a:t>
            </a:r>
            <a:endParaRPr lang="en-US" sz="3600" dirty="0" smtClean="0"/>
          </a:p>
          <a:p>
            <a:pPr marL="0" indent="0">
              <a:buNone/>
            </a:pPr>
            <a:endParaRPr lang="en-US" sz="2000" dirty="0" smtClean="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682409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Massachusetts ESSA Updates</a:t>
            </a:r>
            <a:endParaRPr lang="en-US" dirty="0"/>
          </a:p>
        </p:txBody>
      </p:sp>
      <p:sp>
        <p:nvSpPr>
          <p:cNvPr id="3" name="Content Placeholder 2"/>
          <p:cNvSpPr>
            <a:spLocks noGrp="1"/>
          </p:cNvSpPr>
          <p:nvPr>
            <p:ph idx="1"/>
          </p:nvPr>
        </p:nvSpPr>
        <p:spPr/>
        <p:txBody>
          <a:bodyPr/>
          <a:lstStyle/>
          <a:p>
            <a:r>
              <a:rPr lang="en-US" dirty="0" smtClean="0"/>
              <a:t>Stakeholder Outreach Plan</a:t>
            </a:r>
          </a:p>
          <a:p>
            <a:pPr marL="0" indent="0">
              <a:buNone/>
            </a:pPr>
            <a:r>
              <a:rPr lang="en-US" dirty="0">
                <a:hlinkClick r:id="rId3"/>
              </a:rPr>
              <a:t>http://</a:t>
            </a:r>
            <a:r>
              <a:rPr lang="en-US" dirty="0" smtClean="0">
                <a:hlinkClick r:id="rId3"/>
              </a:rPr>
              <a:t>www.doe.mass.edu/boe/docs/FY2016/2016-06/item16-OutreachPlan.pdf</a:t>
            </a:r>
            <a:endParaRPr lang="en-US" dirty="0" smtClean="0"/>
          </a:p>
          <a:p>
            <a:r>
              <a:rPr lang="en-US" dirty="0" smtClean="0"/>
              <a:t>MA DOE Presentation</a:t>
            </a:r>
          </a:p>
          <a:p>
            <a:pPr marL="0" indent="0">
              <a:buNone/>
            </a:pPr>
            <a:r>
              <a:rPr lang="en-US" dirty="0">
                <a:hlinkClick r:id="rId4"/>
              </a:rPr>
              <a:t>http://</a:t>
            </a:r>
            <a:r>
              <a:rPr lang="en-US" dirty="0" smtClean="0">
                <a:hlinkClick r:id="rId4"/>
              </a:rPr>
              <a:t>www.doe.mass.edu/boe/docs/fy2016/2016-03/item3-ESSA.pdf</a:t>
            </a:r>
            <a:r>
              <a:rPr lang="en-US" dirty="0" smtClean="0"/>
              <a:t> </a:t>
            </a:r>
            <a:endParaRPr lang="en-US" dirty="0"/>
          </a:p>
        </p:txBody>
      </p:sp>
    </p:spTree>
    <p:extLst>
      <p:ext uri="{BB962C8B-B14F-4D97-AF65-F5344CB8AC3E}">
        <p14:creationId xmlns:p14="http://schemas.microsoft.com/office/powerpoint/2010/main" val="1696177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Massachusetts ESSA Updates</a:t>
            </a:r>
            <a:endParaRPr lang="en-US" dirty="0"/>
          </a:p>
        </p:txBody>
      </p:sp>
      <p:sp>
        <p:nvSpPr>
          <p:cNvPr id="3" name="Content Placeholder 2"/>
          <p:cNvSpPr>
            <a:spLocks noGrp="1"/>
          </p:cNvSpPr>
          <p:nvPr>
            <p:ph idx="1"/>
          </p:nvPr>
        </p:nvSpPr>
        <p:spPr>
          <a:xfrm>
            <a:off x="304800" y="1295400"/>
            <a:ext cx="8839200" cy="4525963"/>
          </a:xfrm>
        </p:spPr>
        <p:txBody>
          <a:bodyPr/>
          <a:lstStyle/>
          <a:p>
            <a:pPr marL="0" indent="0">
              <a:buNone/>
            </a:pPr>
            <a:r>
              <a:rPr lang="en-US" dirty="0"/>
              <a:t>T</a:t>
            </a:r>
            <a:r>
              <a:rPr lang="en-US" dirty="0" smtClean="0"/>
              <a:t>hree </a:t>
            </a:r>
            <a:r>
              <a:rPr lang="en-US" dirty="0"/>
              <a:t>phases:</a:t>
            </a:r>
          </a:p>
          <a:p>
            <a:pPr marL="0" indent="0">
              <a:buNone/>
            </a:pPr>
            <a:r>
              <a:rPr lang="en-US" sz="2400" dirty="0"/>
              <a:t>• </a:t>
            </a:r>
            <a:r>
              <a:rPr lang="en-US" sz="2400" b="1" u="sng" dirty="0"/>
              <a:t>Listening</a:t>
            </a:r>
            <a:r>
              <a:rPr lang="en-US" sz="2400" dirty="0"/>
              <a:t> (April to June 2016): Asking broad questions of our stakeholder community about </a:t>
            </a:r>
            <a:r>
              <a:rPr lang="en-US" sz="2400" dirty="0" smtClean="0"/>
              <a:t>their thoughts </a:t>
            </a:r>
            <a:r>
              <a:rPr lang="en-US" sz="2400" dirty="0"/>
              <a:t>on the purpose and design of the state’s accountability and assistance system</a:t>
            </a:r>
          </a:p>
          <a:p>
            <a:pPr marL="0" indent="0">
              <a:buNone/>
            </a:pPr>
            <a:r>
              <a:rPr lang="en-US" sz="2400" dirty="0"/>
              <a:t>• </a:t>
            </a:r>
            <a:r>
              <a:rPr lang="en-US" sz="2400" b="1" u="sng" dirty="0"/>
              <a:t>Modeling</a:t>
            </a:r>
            <a:r>
              <a:rPr lang="en-US" sz="2400" dirty="0"/>
              <a:t> (June to September 2016): Developing specific proposals based on the feedback </a:t>
            </a:r>
            <a:r>
              <a:rPr lang="en-US" sz="2400" dirty="0" smtClean="0"/>
              <a:t>we heard </a:t>
            </a:r>
            <a:r>
              <a:rPr lang="en-US" sz="2400" dirty="0"/>
              <a:t>in the listening phase</a:t>
            </a:r>
          </a:p>
          <a:p>
            <a:pPr marL="0" indent="0">
              <a:buNone/>
            </a:pPr>
            <a:r>
              <a:rPr lang="en-US" sz="2400" dirty="0"/>
              <a:t>• </a:t>
            </a:r>
            <a:r>
              <a:rPr lang="en-US" sz="2400" b="1" u="sng" dirty="0"/>
              <a:t>Proposing</a:t>
            </a:r>
            <a:r>
              <a:rPr lang="en-US" sz="2400" dirty="0"/>
              <a:t> (September to December 2016): Sharing our draft proposals with stakeholders </a:t>
            </a:r>
            <a:r>
              <a:rPr lang="en-US" sz="2400" dirty="0" smtClean="0"/>
              <a:t>to further </a:t>
            </a:r>
            <a:r>
              <a:rPr lang="en-US" sz="2400" dirty="0"/>
              <a:t>refine and improve them</a:t>
            </a:r>
          </a:p>
          <a:p>
            <a:pPr marL="0" indent="0">
              <a:buNone/>
            </a:pPr>
            <a:endParaRPr lang="en-US" sz="2400" dirty="0" smtClean="0"/>
          </a:p>
          <a:p>
            <a:pPr marL="0" indent="0">
              <a:buNone/>
            </a:pPr>
            <a:r>
              <a:rPr lang="en-US" sz="2400" u="sng" dirty="0" smtClean="0"/>
              <a:t>Modifications </a:t>
            </a:r>
            <a:r>
              <a:rPr lang="en-US" sz="2400" u="sng" dirty="0"/>
              <a:t>to the system will be implemented at the beginning of the 2017–18 school year.</a:t>
            </a:r>
          </a:p>
        </p:txBody>
      </p:sp>
    </p:spTree>
    <p:extLst>
      <p:ext uri="{BB962C8B-B14F-4D97-AF65-F5344CB8AC3E}">
        <p14:creationId xmlns:p14="http://schemas.microsoft.com/office/powerpoint/2010/main" val="413604903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2419</TotalTime>
  <Words>5349</Words>
  <Application>Microsoft Macintosh PowerPoint</Application>
  <PresentationFormat>On-screen Show (4:3)</PresentationFormat>
  <Paragraphs>355</Paragraphs>
  <Slides>36</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1_Office Theme</vt:lpstr>
      <vt:lpstr>Acrobat Document</vt:lpstr>
      <vt:lpstr>Connecting ESSA to School Libraries</vt:lpstr>
      <vt:lpstr>Welcome</vt:lpstr>
      <vt:lpstr>Handbook</vt:lpstr>
      <vt:lpstr>SHARE, SHARE, SHARE</vt:lpstr>
      <vt:lpstr>ESSA Webpage</vt:lpstr>
      <vt:lpstr>ALA Washington Office</vt:lpstr>
      <vt:lpstr>Massachusetts ESSA Update</vt:lpstr>
      <vt:lpstr>Massachusetts ESSA Updates</vt:lpstr>
      <vt:lpstr>Massachusetts ESSA Updates</vt:lpstr>
      <vt:lpstr>How funding will impact MA</vt:lpstr>
      <vt:lpstr>Connecting the Dots</vt:lpstr>
      <vt:lpstr>Title I</vt:lpstr>
      <vt:lpstr>Title II, Part A</vt:lpstr>
      <vt:lpstr>Title II, Part B</vt:lpstr>
      <vt:lpstr>Title IV, Part A</vt:lpstr>
      <vt:lpstr>Identifying Stakeholder</vt:lpstr>
      <vt:lpstr>Coalitions</vt:lpstr>
      <vt:lpstr>ESSA Stakeholder Engagement Required Participants</vt:lpstr>
      <vt:lpstr>State Supports and Opportunities</vt:lpstr>
      <vt:lpstr>Parent as Stakeholder Partners</vt:lpstr>
      <vt:lpstr>Coalition Development Plan</vt:lpstr>
      <vt:lpstr>Coalition Development Plan</vt:lpstr>
      <vt:lpstr>Coalition Development Plan</vt:lpstr>
      <vt:lpstr>Connect Message to Stakeholder</vt:lpstr>
      <vt:lpstr>Key Words/Phrases</vt:lpstr>
      <vt:lpstr>Example</vt:lpstr>
      <vt:lpstr>Connecting the Dots- Key Messages</vt:lpstr>
      <vt:lpstr>ESSA Elevator Speech</vt:lpstr>
      <vt:lpstr>Connecting the dots</vt:lpstr>
      <vt:lpstr>Example</vt:lpstr>
      <vt:lpstr>ESSA Elevator Speech</vt:lpstr>
      <vt:lpstr>Elevator Speech Development</vt:lpstr>
      <vt:lpstr>Elevator Speech Development</vt:lpstr>
      <vt:lpstr>Elevator Speech Development</vt:lpstr>
      <vt:lpstr>Elevator Speech Development</vt:lpstr>
      <vt:lpstr>Questions</vt:lpstr>
    </vt:vector>
  </TitlesOfParts>
  <Company>American Library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ESSA to School Libraries</dc:title>
  <dc:creator>Allison Cline</dc:creator>
  <cp:lastModifiedBy>Cathy Collins</cp:lastModifiedBy>
  <cp:revision>35</cp:revision>
  <cp:lastPrinted>2016-09-12T17:46:33Z</cp:lastPrinted>
  <dcterms:created xsi:type="dcterms:W3CDTF">2016-09-01T18:03:42Z</dcterms:created>
  <dcterms:modified xsi:type="dcterms:W3CDTF">2016-09-21T01:01:33Z</dcterms:modified>
</cp:coreProperties>
</file>